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414" r:id="rId2"/>
    <p:sldId id="412" r:id="rId3"/>
    <p:sldId id="282" r:id="rId4"/>
    <p:sldId id="284" r:id="rId5"/>
    <p:sldId id="279" r:id="rId6"/>
    <p:sldId id="415" r:id="rId7"/>
    <p:sldId id="280" r:id="rId8"/>
    <p:sldId id="416" r:id="rId9"/>
    <p:sldId id="427" r:id="rId10"/>
    <p:sldId id="426" r:id="rId11"/>
    <p:sldId id="422" r:id="rId12"/>
    <p:sldId id="421" r:id="rId13"/>
    <p:sldId id="264" r:id="rId14"/>
    <p:sldId id="435" r:id="rId15"/>
    <p:sldId id="432" r:id="rId16"/>
    <p:sldId id="433" r:id="rId17"/>
    <p:sldId id="281" r:id="rId18"/>
    <p:sldId id="434" r:id="rId19"/>
    <p:sldId id="618" r:id="rId20"/>
    <p:sldId id="619" r:id="rId21"/>
  </p:sldIdLst>
  <p:sldSz cx="7559675" cy="53276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8" userDrawn="1">
          <p15:clr>
            <a:srgbClr val="A4A3A4"/>
          </p15:clr>
        </p15:guide>
        <p15:guide id="2" pos="2381" userDrawn="1">
          <p15:clr>
            <a:srgbClr val="A4A3A4"/>
          </p15:clr>
        </p15:guide>
        <p15:guide id="3" pos="340" userDrawn="1">
          <p15:clr>
            <a:srgbClr val="A4A3A4"/>
          </p15:clr>
        </p15:guide>
        <p15:guide id="4" pos="442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пивак Сергей" initials="СС" lastIdx="1" clrIdx="0">
    <p:extLst>
      <p:ext uri="{19B8F6BF-5375-455C-9EA6-DF929625EA0E}">
        <p15:presenceInfo xmlns:p15="http://schemas.microsoft.com/office/powerpoint/2012/main" userId="1ab0d20eda20f38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86056" autoAdjust="0"/>
  </p:normalViewPr>
  <p:slideViewPr>
    <p:cSldViewPr snapToGrid="0" showGuides="1">
      <p:cViewPr varScale="1">
        <p:scale>
          <a:sx n="119" d="100"/>
          <a:sy n="119" d="100"/>
        </p:scale>
        <p:origin x="498" y="90"/>
      </p:cViewPr>
      <p:guideLst>
        <p:guide orient="horz" pos="1678"/>
        <p:guide pos="2381"/>
        <p:guide pos="340"/>
        <p:guide pos="44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ion Pro" panose="020405030502010202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ion Pro" panose="02040503050201020203" pitchFamily="18" charset="0"/>
              </a:defRPr>
            </a:lvl1pPr>
          </a:lstStyle>
          <a:p>
            <a:fld id="{308CA909-1CAE-4D5A-A537-75C524447071}" type="datetimeFigureOut">
              <a:rPr lang="ru-RU" smtClean="0"/>
              <a:pPr/>
              <a:t>14.12.2020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39838" y="1143000"/>
            <a:ext cx="43783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ion Pro" panose="020405030502010202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ion Pro" panose="02040503050201020203" pitchFamily="18" charset="0"/>
              </a:defRPr>
            </a:lvl1pPr>
          </a:lstStyle>
          <a:p>
            <a:fld id="{0A28B019-8E17-4155-8B43-6C88591D21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086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ion Pro" panose="02040503050201020203" pitchFamily="18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74149-206E-4706-B7A9-6B5600A83D1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7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33A85-EF05-4E81-97DC-08A7E747B9E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632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33A85-EF05-4E81-97DC-08A7E747B9E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614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Все объявления продавца. Удобно для анализа конкурентов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33A85-EF05-4E81-97DC-08A7E747B9E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698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рекламы своих услуг нам нужно знать сезонность. Сезонность можно посмотреть на адресе в </a:t>
            </a:r>
            <a:r>
              <a:rPr lang="en-US" sz="1200" u="sng" dirty="0"/>
              <a:t>wordstat.yandex.ru</a:t>
            </a:r>
            <a:r>
              <a:rPr lang="ru-RU" dirty="0"/>
              <a:t>. Открыв эту страницу с компьютера вы увидите строку для запроса. Введите запрос по вашей теме, нажмите переключатель «История запросов» и выберете период «неделя». В данном случае, вы увидите подробный график запросов по вашей теме. График поможет вам понять наиболее активные недели в году, когда пользователи хотят воспользоваться этой услугой.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33A85-EF05-4E81-97DC-08A7E747B9E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63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2E547E64-0C62-45B2-9A89-C00149B9A9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5747" y="490487"/>
            <a:ext cx="6474177" cy="433993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ru-RU" sz="1400" kern="1200" dirty="0" smtClean="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41114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 userDrawn="1">
          <p15:clr>
            <a:srgbClr val="FBAE40"/>
          </p15:clr>
        </p15:guide>
        <p15:guide id="2" pos="442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702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5786-F300-424F-B153-FA541F77A9E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9E7A-7E1F-468D-BBEE-EBBF714DE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6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68379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283649"/>
            <a:ext cx="6520220" cy="5604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976924"/>
            <a:ext cx="6520220" cy="4067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8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txStyles>
    <p:titleStyle>
      <a:lvl1pPr algn="l" defTabSz="710397" rtl="0" eaLnBrk="1" latinLnBrk="0" hangingPunct="1">
        <a:lnSpc>
          <a:spcPct val="90000"/>
        </a:lnSpc>
        <a:spcBef>
          <a:spcPct val="0"/>
        </a:spcBef>
        <a:buNone/>
        <a:defRPr sz="3418" kern="1200">
          <a:solidFill>
            <a:schemeClr val="tx1"/>
          </a:solidFill>
          <a:latin typeface="HermesC" panose="04000500000000000000" pitchFamily="82" charset="0"/>
          <a:ea typeface="+mj-ea"/>
          <a:cs typeface="+mj-cs"/>
        </a:defRPr>
      </a:lvl1pPr>
    </p:titleStyle>
    <p:bodyStyle>
      <a:lvl1pPr marL="177599" indent="-177599" algn="l" defTabSz="710397" rtl="0" eaLnBrk="1" latinLnBrk="0" hangingPunct="1">
        <a:lnSpc>
          <a:spcPct val="90000"/>
        </a:lnSpc>
        <a:spcBef>
          <a:spcPts val="777"/>
        </a:spcBef>
        <a:buFont typeface="Arial" panose="020B0604020202020204" pitchFamily="34" charset="0"/>
        <a:buChar char="•"/>
        <a:defRPr sz="2175" kern="1200">
          <a:solidFill>
            <a:schemeClr val="tx1"/>
          </a:solidFill>
          <a:latin typeface="Minion Pro" panose="02040503050201020203" pitchFamily="18" charset="0"/>
          <a:ea typeface="+mn-ea"/>
          <a:cs typeface="+mn-cs"/>
        </a:defRPr>
      </a:lvl1pPr>
      <a:lvl2pPr marL="532798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Minion Pro" panose="02040503050201020203" pitchFamily="18" charset="0"/>
          <a:ea typeface="+mn-ea"/>
          <a:cs typeface="+mn-cs"/>
        </a:defRPr>
      </a:lvl2pPr>
      <a:lvl3pPr marL="887997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554" kern="1200">
          <a:solidFill>
            <a:schemeClr val="tx1"/>
          </a:solidFill>
          <a:latin typeface="Minion Pro" panose="02040503050201020203" pitchFamily="18" charset="0"/>
          <a:ea typeface="+mn-ea"/>
          <a:cs typeface="+mn-cs"/>
        </a:defRPr>
      </a:lvl3pPr>
      <a:lvl4pPr marL="1243195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Minion Pro" panose="02040503050201020203" pitchFamily="18" charset="0"/>
          <a:ea typeface="+mn-ea"/>
          <a:cs typeface="+mn-cs"/>
        </a:defRPr>
      </a:lvl4pPr>
      <a:lvl5pPr marL="1598394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Minion Pro" panose="02040503050201020203" pitchFamily="18" charset="0"/>
          <a:ea typeface="+mn-ea"/>
          <a:cs typeface="+mn-cs"/>
        </a:defRPr>
      </a:lvl5pPr>
      <a:lvl6pPr marL="1953593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308791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663990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3019189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1pPr>
      <a:lvl2pPr marL="355199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710397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3pPr>
      <a:lvl4pPr marL="1065596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420795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775993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131192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486391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2841589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D2349B2-CAE4-4E2C-89B5-E564BE14E2C7}"/>
              </a:ext>
            </a:extLst>
          </p:cNvPr>
          <p:cNvSpPr/>
          <p:nvPr/>
        </p:nvSpPr>
        <p:spPr>
          <a:xfrm>
            <a:off x="162587" y="319463"/>
            <a:ext cx="7234500" cy="567642"/>
          </a:xfrm>
          <a:prstGeom prst="rect">
            <a:avLst/>
          </a:prstGeom>
        </p:spPr>
        <p:txBody>
          <a:bodyPr wrap="square" lIns="0" rIns="0" anchor="ctr">
            <a:noAutofit/>
          </a:bodyPr>
          <a:lstStyle/>
          <a:p>
            <a:pPr algn="ctr"/>
            <a:r>
              <a:rPr lang="ru-RU" sz="3100" dirty="0">
                <a:solidFill>
                  <a:srgbClr val="00B0F0"/>
                </a:solidFill>
                <a:latin typeface="HermesC" panose="04000500000000000000" pitchFamily="82" charset="0"/>
              </a:rPr>
              <a:t>Личный кабинет и статистика</a:t>
            </a: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72E27D6-5219-489F-B583-117D2A952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90" y="1202076"/>
            <a:ext cx="1534737" cy="3240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DE6B231-80E8-41D0-8C51-A61A4D8BF546}"/>
              </a:ext>
            </a:extLst>
          </p:cNvPr>
          <p:cNvSpPr/>
          <p:nvPr/>
        </p:nvSpPr>
        <p:spPr>
          <a:xfrm flipV="1">
            <a:off x="547090" y="2250039"/>
            <a:ext cx="1353629" cy="37268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49" dirty="0">
              <a:solidFill>
                <a:schemeClr val="bg1"/>
              </a:solidFill>
              <a:highlight>
                <a:srgbClr val="FFFF00"/>
              </a:highlight>
              <a:latin typeface="Minion Pro" panose="02040503050201020203" pitchFamily="18" charset="0"/>
            </a:endParaRPr>
          </a:p>
        </p:txBody>
      </p:sp>
      <p:pic>
        <p:nvPicPr>
          <p:cNvPr id="14" name="Рисунок 1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B7C206C-FE3D-4FD4-8332-ED30FF3D6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4" r="19164" b="55705"/>
          <a:stretch/>
        </p:blipFill>
        <p:spPr>
          <a:xfrm>
            <a:off x="2245098" y="1184345"/>
            <a:ext cx="4774827" cy="159256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129D083-6781-40CB-9080-5DE60A292C3C}"/>
              </a:ext>
            </a:extLst>
          </p:cNvPr>
          <p:cNvSpPr txBox="1"/>
          <p:nvPr/>
        </p:nvSpPr>
        <p:spPr>
          <a:xfrm flipH="1">
            <a:off x="2245098" y="3074148"/>
            <a:ext cx="2202530" cy="307777"/>
          </a:xfrm>
          <a:prstGeom prst="accentBorderCallout2">
            <a:avLst>
              <a:gd name="adj1" fmla="val 18750"/>
              <a:gd name="adj2" fmla="val -793"/>
              <a:gd name="adj3" fmla="val 20714"/>
              <a:gd name="adj4" fmla="val -5938"/>
              <a:gd name="adj5" fmla="val -224953"/>
              <a:gd name="adj6" fmla="val -13131"/>
            </a:avLst>
          </a:prstGeom>
          <a:solidFill>
            <a:srgbClr val="1258C8"/>
          </a:solidFill>
          <a:ln>
            <a:solidFill>
              <a:srgbClr val="1258C8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64 просмотра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B2A294-26E8-450C-9632-9B60FD4172E6}"/>
              </a:ext>
            </a:extLst>
          </p:cNvPr>
          <p:cNvSpPr txBox="1"/>
          <p:nvPr/>
        </p:nvSpPr>
        <p:spPr>
          <a:xfrm flipH="1">
            <a:off x="2245098" y="3935529"/>
            <a:ext cx="2202530" cy="523220"/>
          </a:xfrm>
          <a:prstGeom prst="accentBorderCallout2">
            <a:avLst>
              <a:gd name="adj1" fmla="val 18750"/>
              <a:gd name="adj2" fmla="val -793"/>
              <a:gd name="adj3" fmla="val 18750"/>
              <a:gd name="adj4" fmla="val -39058"/>
              <a:gd name="adj5" fmla="val -299768"/>
              <a:gd name="adj6" fmla="val -53714"/>
            </a:avLst>
          </a:prstGeom>
          <a:solidFill>
            <a:srgbClr val="1258C8"/>
          </a:solidFill>
          <a:ln>
            <a:solidFill>
              <a:srgbClr val="1258C8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 раза добавлено в избранное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10DE7E-1F6E-4269-8B72-30D75BD85470}"/>
              </a:ext>
            </a:extLst>
          </p:cNvPr>
          <p:cNvSpPr txBox="1"/>
          <p:nvPr/>
        </p:nvSpPr>
        <p:spPr>
          <a:xfrm flipH="1">
            <a:off x="2245098" y="3482891"/>
            <a:ext cx="2202530" cy="307777"/>
          </a:xfrm>
          <a:prstGeom prst="accentBorderCallout2">
            <a:avLst>
              <a:gd name="adj1" fmla="val 18750"/>
              <a:gd name="adj2" fmla="val -793"/>
              <a:gd name="adj3" fmla="val 20714"/>
              <a:gd name="adj4" fmla="val -17600"/>
              <a:gd name="adj5" fmla="val -378509"/>
              <a:gd name="adj6" fmla="val -28058"/>
            </a:avLst>
          </a:prstGeom>
          <a:solidFill>
            <a:srgbClr val="1258C8"/>
          </a:solidFill>
          <a:ln>
            <a:solidFill>
              <a:srgbClr val="1258C8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 раза смотрели телефон</a:t>
            </a:r>
          </a:p>
        </p:txBody>
      </p:sp>
    </p:spTree>
    <p:extLst>
      <p:ext uri="{BB962C8B-B14F-4D97-AF65-F5344CB8AC3E}">
        <p14:creationId xmlns:p14="http://schemas.microsoft.com/office/powerpoint/2010/main" val="288614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8E7A8B-ADE8-4CEE-A65F-DF31DBEB4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474399"/>
            <a:ext cx="6553777" cy="2189426"/>
          </a:xfrm>
          <a:prstGeom prst="rect">
            <a:avLst/>
          </a:prstGeom>
        </p:spPr>
      </p:pic>
      <p:sp>
        <p:nvSpPr>
          <p:cNvPr id="4" name="Текст 1">
            <a:extLst>
              <a:ext uri="{FF2B5EF4-FFF2-40B4-BE49-F238E27FC236}">
                <a16:creationId xmlns:a16="http://schemas.microsoft.com/office/drawing/2014/main" id="{1C905892-3CC2-4DB3-824D-2CFEC130BF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2872509"/>
            <a:ext cx="6480175" cy="1154545"/>
          </a:xfrm>
        </p:spPr>
        <p:txBody>
          <a:bodyPr>
            <a:noAutofit/>
          </a:bodyPr>
          <a:lstStyle/>
          <a:p>
            <a:r>
              <a:rPr lang="ru-RU" dirty="0"/>
              <a:t>Вы можете сразу увидеть все показатели вашего объявления.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Количество просмотров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Количество добавлений в избранное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Количество запросов контактов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Конверсию в контакты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0298C77-F4AC-49A7-A95C-9C0F08235EE8}"/>
              </a:ext>
            </a:extLst>
          </p:cNvPr>
          <p:cNvSpPr/>
          <p:nvPr/>
        </p:nvSpPr>
        <p:spPr>
          <a:xfrm>
            <a:off x="4712903" y="1569112"/>
            <a:ext cx="2057351" cy="71227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5933" tIns="27967" rIns="55933" bIns="27967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32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id="{0054FF99-FE52-4766-96E5-B17311C2A97A}"/>
              </a:ext>
            </a:extLst>
          </p:cNvPr>
          <p:cNvSpPr txBox="1">
            <a:spLocks/>
          </p:cNvSpPr>
          <p:nvPr/>
        </p:nvSpPr>
        <p:spPr>
          <a:xfrm>
            <a:off x="539750" y="4173106"/>
            <a:ext cx="6480175" cy="6801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710397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1400" kern="1200" dirty="0" smtClean="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532798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Tx/>
              <a:buNone/>
              <a:defRPr sz="1865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2pPr>
            <a:lvl3pPr marL="887997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Tx/>
              <a:buNone/>
              <a:defRPr sz="1554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3pPr>
            <a:lvl4pPr marL="1243195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Tx/>
              <a:buNone/>
              <a:defRPr sz="1398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4pPr>
            <a:lvl5pPr marL="1598394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Tx/>
              <a:buNone/>
              <a:defRPr sz="1398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5pPr>
            <a:lvl6pPr marL="1953593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8791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3990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19189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Если вам нужно запустить платную рекламу, то это можно сделать по желтой кнопке Применить услуги.</a:t>
            </a:r>
          </a:p>
        </p:txBody>
      </p:sp>
    </p:spTree>
    <p:extLst>
      <p:ext uri="{BB962C8B-B14F-4D97-AF65-F5344CB8AC3E}">
        <p14:creationId xmlns:p14="http://schemas.microsoft.com/office/powerpoint/2010/main" val="809559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67BC2F-DFDF-4182-9270-5FA5B6EB8C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46"/>
          <a:stretch/>
        </p:blipFill>
        <p:spPr>
          <a:xfrm>
            <a:off x="539750" y="122035"/>
            <a:ext cx="6520183" cy="3988148"/>
          </a:xfrm>
          <a:prstGeom prst="rect">
            <a:avLst/>
          </a:prstGeom>
        </p:spPr>
      </p:pic>
      <p:sp>
        <p:nvSpPr>
          <p:cNvPr id="4" name="Текст 1">
            <a:extLst>
              <a:ext uri="{FF2B5EF4-FFF2-40B4-BE49-F238E27FC236}">
                <a16:creationId xmlns:a16="http://schemas.microsoft.com/office/drawing/2014/main" id="{4097CA8B-8965-43CF-9914-E7A3E635925D}"/>
              </a:ext>
            </a:extLst>
          </p:cNvPr>
          <p:cNvSpPr txBox="1">
            <a:spLocks/>
          </p:cNvSpPr>
          <p:nvPr/>
        </p:nvSpPr>
        <p:spPr>
          <a:xfrm>
            <a:off x="539750" y="4173106"/>
            <a:ext cx="6480175" cy="6801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710397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1400" kern="1200" dirty="0" smtClean="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532798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Tx/>
              <a:buNone/>
              <a:defRPr sz="1865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2pPr>
            <a:lvl3pPr marL="887997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Tx/>
              <a:buNone/>
              <a:defRPr sz="1554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3pPr>
            <a:lvl4pPr marL="1243195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Tx/>
              <a:buNone/>
              <a:defRPr sz="1398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4pPr>
            <a:lvl5pPr marL="1598394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Tx/>
              <a:buNone/>
              <a:defRPr sz="1398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5pPr>
            <a:lvl6pPr marL="1953593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8791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3990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19189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Если нажать на объявления, то раскроется график показов и запросов контактов.</a:t>
            </a:r>
          </a:p>
          <a:p>
            <a:r>
              <a:rPr lang="ru-RU" dirty="0"/>
              <a:t>Это очень удобно для анализа и выбора оптимального дня для размещения объявления или покупки платной рекламы. Рекламу следует покупать сразу перед днем когда на ваши услуги больше всего интерес среди покупателей </a:t>
            </a:r>
          </a:p>
        </p:txBody>
      </p:sp>
    </p:spTree>
    <p:extLst>
      <p:ext uri="{BB962C8B-B14F-4D97-AF65-F5344CB8AC3E}">
        <p14:creationId xmlns:p14="http://schemas.microsoft.com/office/powerpoint/2010/main" val="1154119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325FC9-D626-4A50-8785-897775624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90"/>
          <a:stretch/>
        </p:blipFill>
        <p:spPr>
          <a:xfrm>
            <a:off x="539750" y="158979"/>
            <a:ext cx="6480176" cy="3973550"/>
          </a:xfrm>
          <a:prstGeom prst="rect">
            <a:avLst/>
          </a:prstGeom>
        </p:spPr>
      </p:pic>
      <p:sp>
        <p:nvSpPr>
          <p:cNvPr id="4" name="Текст 1">
            <a:extLst>
              <a:ext uri="{FF2B5EF4-FFF2-40B4-BE49-F238E27FC236}">
                <a16:creationId xmlns:a16="http://schemas.microsoft.com/office/drawing/2014/main" id="{401650BC-7938-46CC-B5F4-4061C5B529FE}"/>
              </a:ext>
            </a:extLst>
          </p:cNvPr>
          <p:cNvSpPr txBox="1">
            <a:spLocks/>
          </p:cNvSpPr>
          <p:nvPr/>
        </p:nvSpPr>
        <p:spPr>
          <a:xfrm>
            <a:off x="539750" y="4256233"/>
            <a:ext cx="6480175" cy="6801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710397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1400" kern="1200" dirty="0" smtClean="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532798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Tx/>
              <a:buNone/>
              <a:defRPr sz="1865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2pPr>
            <a:lvl3pPr marL="887997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Tx/>
              <a:buNone/>
              <a:defRPr sz="1554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3pPr>
            <a:lvl4pPr marL="1243195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Tx/>
              <a:buNone/>
              <a:defRPr sz="1398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4pPr>
            <a:lvl5pPr marL="1598394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Tx/>
              <a:buNone/>
              <a:defRPr sz="1398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5pPr>
            <a:lvl6pPr marL="1953593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8791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3990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19189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Если у вас много объявлений то перейдите в раздел Статистика. В нем удобно анализировать ситуацию при большом кол-ве объявлений.</a:t>
            </a:r>
          </a:p>
        </p:txBody>
      </p:sp>
    </p:spTree>
    <p:extLst>
      <p:ext uri="{BB962C8B-B14F-4D97-AF65-F5344CB8AC3E}">
        <p14:creationId xmlns:p14="http://schemas.microsoft.com/office/powerpoint/2010/main" val="3257661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3E8B42A-4B23-4693-90A8-E5EAF3BDA8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9750" y="248301"/>
            <a:ext cx="6480175" cy="566738"/>
          </a:xfrm>
        </p:spPr>
        <p:txBody>
          <a:bodyPr wrap="square" lIns="0" rIns="0" anchor="ctr">
            <a:noAutofit/>
          </a:bodyPr>
          <a:lstStyle/>
          <a:p>
            <a:pPr algn="ctr" defTabSz="457200"/>
            <a:r>
              <a:rPr lang="ru-RU" sz="3100" dirty="0">
                <a:solidFill>
                  <a:srgbClr val="00B0F0"/>
                </a:solidFill>
                <a:ea typeface="+mn-ea"/>
                <a:cs typeface="+mn-cs"/>
              </a:rPr>
              <a:t>Как узнать когда сезон?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197C156-E0F8-4DC3-BB57-8BBACC04AB96}"/>
              </a:ext>
            </a:extLst>
          </p:cNvPr>
          <p:cNvSpPr/>
          <p:nvPr/>
        </p:nvSpPr>
        <p:spPr>
          <a:xfrm>
            <a:off x="539750" y="908483"/>
            <a:ext cx="5269923" cy="1825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defTabSz="710397"/>
            <a:r>
              <a:rPr lang="ru-RU" sz="1400" dirty="0">
                <a:latin typeface="Minion Pro" panose="02040503050201020203" pitchFamily="18" charset="0"/>
              </a:rPr>
              <a:t>Зайти на Яндекс по адресу </a:t>
            </a:r>
            <a:r>
              <a:rPr lang="en-US" sz="1400" dirty="0">
                <a:solidFill>
                  <a:schemeClr val="accent1"/>
                </a:solidFill>
                <a:latin typeface="Minion Pro" panose="02040503050201020203" pitchFamily="18" charset="0"/>
              </a:rPr>
              <a:t>wordstat.yandex.ru</a:t>
            </a:r>
          </a:p>
          <a:p>
            <a:pPr marL="342900" indent="-342900" defTabSz="710397">
              <a:buFont typeface="+mj-lt"/>
              <a:buAutoNum type="arabicPeriod"/>
            </a:pPr>
            <a:r>
              <a:rPr lang="ru-RU" sz="1400" dirty="0">
                <a:latin typeface="Minion Pro" panose="02040503050201020203" pitchFamily="18" charset="0"/>
              </a:rPr>
              <a:t>Ввести свой запрос. Например, «няня для ребенка»</a:t>
            </a:r>
          </a:p>
          <a:p>
            <a:pPr marL="342900" indent="-342900" defTabSz="710397">
              <a:buFont typeface="+mj-lt"/>
              <a:buAutoNum type="arabicPeriod"/>
            </a:pPr>
            <a:r>
              <a:rPr lang="ru-RU" sz="1400" dirty="0">
                <a:latin typeface="Minion Pro" panose="02040503050201020203" pitchFamily="18" charset="0"/>
              </a:rPr>
              <a:t>Выбрать переключатель «История запросов»</a:t>
            </a:r>
          </a:p>
          <a:p>
            <a:pPr marL="342900" indent="-342900" defTabSz="710397">
              <a:buFont typeface="+mj-lt"/>
              <a:buAutoNum type="arabicPeriod"/>
            </a:pPr>
            <a:r>
              <a:rPr lang="ru-RU" sz="1400" dirty="0">
                <a:latin typeface="Minion Pro" panose="02040503050201020203" pitchFamily="18" charset="0"/>
              </a:rPr>
              <a:t>Ввести проверочный код</a:t>
            </a:r>
          </a:p>
          <a:p>
            <a:pPr marL="342900" indent="-342900" defTabSz="710397">
              <a:buFont typeface="+mj-lt"/>
              <a:buAutoNum type="arabicPeriod"/>
            </a:pPr>
            <a:r>
              <a:rPr lang="ru-RU" sz="1400" dirty="0">
                <a:latin typeface="Minion Pro" panose="02040503050201020203" pitchFamily="18" charset="0"/>
              </a:rPr>
              <a:t>Выбрать «Неделя»</a:t>
            </a:r>
          </a:p>
          <a:p>
            <a:pPr marL="342900" indent="-342900" defTabSz="710397">
              <a:buFont typeface="+mj-lt"/>
              <a:buAutoNum type="arabicPeriod"/>
            </a:pPr>
            <a:r>
              <a:rPr lang="ru-RU" sz="1400" dirty="0">
                <a:latin typeface="Minion Pro" panose="02040503050201020203" pitchFamily="18" charset="0"/>
              </a:rPr>
              <a:t>На графике видно высокий и низкий сезон. На картинке март-апрель, сентябрь, октябрь.</a:t>
            </a:r>
          </a:p>
          <a:p>
            <a:pPr marL="342900" indent="-342900" defTabSz="710397">
              <a:buFont typeface="+mj-lt"/>
              <a:buAutoNum type="arabicPeriod"/>
            </a:pPr>
            <a:r>
              <a:rPr lang="ru-RU" sz="1400" dirty="0">
                <a:latin typeface="Minion Pro" panose="02040503050201020203" pitchFamily="18" charset="0"/>
              </a:rPr>
              <a:t>Когда сезон высокий, нужно поднимать объявление за деньги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2BB50A-D5EA-4E18-BC39-A8F9459E15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455"/>
          <a:stretch/>
        </p:blipFill>
        <p:spPr>
          <a:xfrm>
            <a:off x="483238" y="2920852"/>
            <a:ext cx="6619238" cy="226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9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506650BD-9404-46F1-B69C-3DA8C4DC3A22}"/>
              </a:ext>
            </a:extLst>
          </p:cNvPr>
          <p:cNvSpPr txBox="1">
            <a:spLocks/>
          </p:cNvSpPr>
          <p:nvPr/>
        </p:nvSpPr>
        <p:spPr>
          <a:xfrm>
            <a:off x="539750" y="423142"/>
            <a:ext cx="6480175" cy="6801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710397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1400" kern="1200" dirty="0" smtClean="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532798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Tx/>
              <a:buNone/>
              <a:defRPr sz="1865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2pPr>
            <a:lvl3pPr marL="887997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Tx/>
              <a:buNone/>
              <a:defRPr sz="1554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3pPr>
            <a:lvl4pPr marL="1243195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Tx/>
              <a:buNone/>
              <a:defRPr sz="1398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4pPr>
            <a:lvl5pPr marL="1598394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Tx/>
              <a:buNone/>
              <a:defRPr sz="1398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5pPr>
            <a:lvl6pPr marL="1953593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8791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3990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19189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Для рекламы своих услуг нам нужно знать сезонность. Сезонность можно посмотреть на адресе в wordstat.yandex.ru. Открыв эту страницу с компьютера вы увидите строку для запроса. Введите запрос по вашей теме, нажмите переключатель «История запросов» и выберете период «неделя». В данном случае, вы увидите подробный график запросов по вашей теме. График поможет вам понять наиболее активные недели в году, когда пользователи хотят воспользоваться этой услугой.</a:t>
            </a:r>
          </a:p>
        </p:txBody>
      </p:sp>
    </p:spTree>
    <p:extLst>
      <p:ext uri="{BB962C8B-B14F-4D97-AF65-F5344CB8AC3E}">
        <p14:creationId xmlns:p14="http://schemas.microsoft.com/office/powerpoint/2010/main" val="3326062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C84035D-21AA-4DDE-9650-B26A35A102A9}"/>
              </a:ext>
            </a:extLst>
          </p:cNvPr>
          <p:cNvSpPr/>
          <p:nvPr/>
        </p:nvSpPr>
        <p:spPr>
          <a:xfrm>
            <a:off x="539750" y="196370"/>
            <a:ext cx="6480176" cy="567642"/>
          </a:xfrm>
          <a:prstGeom prst="rect">
            <a:avLst/>
          </a:prstGeom>
        </p:spPr>
        <p:txBody>
          <a:bodyPr wrap="square" lIns="0" rIns="0" anchor="ctr">
            <a:noAutofit/>
          </a:bodyPr>
          <a:lstStyle/>
          <a:p>
            <a:pPr algn="ctr"/>
            <a:r>
              <a:rPr lang="ru-RU" sz="3100" dirty="0">
                <a:solidFill>
                  <a:srgbClr val="00B0F0"/>
                </a:solidFill>
                <a:latin typeface="HermesC" panose="04000500000000000000" pitchFamily="82" charset="0"/>
              </a:rPr>
              <a:t>Платные услуги </a:t>
            </a:r>
            <a:r>
              <a:rPr lang="en-US" sz="3100" dirty="0" err="1">
                <a:solidFill>
                  <a:srgbClr val="00B0F0"/>
                </a:solidFill>
                <a:latin typeface="HermesC" panose="04000500000000000000" pitchFamily="82" charset="0"/>
              </a:rPr>
              <a:t>Avito</a:t>
            </a:r>
            <a:endParaRPr lang="ru-RU" sz="3100" dirty="0">
              <a:solidFill>
                <a:srgbClr val="00B0F0"/>
              </a:solidFill>
              <a:latin typeface="HermesC" panose="04000500000000000000" pitchFamily="8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B7C698-E8A5-45E3-966E-26C909EED6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76" b="11045"/>
          <a:stretch/>
        </p:blipFill>
        <p:spPr>
          <a:xfrm>
            <a:off x="539751" y="878549"/>
            <a:ext cx="6480174" cy="3570551"/>
          </a:xfrm>
          <a:prstGeom prst="rect">
            <a:avLst/>
          </a:prstGeom>
        </p:spPr>
      </p:pic>
      <p:sp>
        <p:nvSpPr>
          <p:cNvPr id="5" name="Текст 1">
            <a:extLst>
              <a:ext uri="{FF2B5EF4-FFF2-40B4-BE49-F238E27FC236}">
                <a16:creationId xmlns:a16="http://schemas.microsoft.com/office/drawing/2014/main" id="{16D1717D-8C30-47D7-BAE2-D7F15C1884B0}"/>
              </a:ext>
            </a:extLst>
          </p:cNvPr>
          <p:cNvSpPr txBox="1">
            <a:spLocks/>
          </p:cNvSpPr>
          <p:nvPr/>
        </p:nvSpPr>
        <p:spPr>
          <a:xfrm>
            <a:off x="539750" y="4563637"/>
            <a:ext cx="6480175" cy="6801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710397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1400" kern="1200" dirty="0" smtClean="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532798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Tx/>
              <a:buNone/>
              <a:defRPr sz="1865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2pPr>
            <a:lvl3pPr marL="887997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Tx/>
              <a:buNone/>
              <a:defRPr sz="1554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3pPr>
            <a:lvl4pPr marL="1243195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Tx/>
              <a:buNone/>
              <a:defRPr sz="1398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4pPr>
            <a:lvl5pPr marL="1598394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Tx/>
              <a:buNone/>
              <a:defRPr sz="1398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5pPr>
            <a:lvl6pPr marL="1953593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8791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3990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19189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Актуальная версия платных услуг хорошо описана на странице</a:t>
            </a:r>
          </a:p>
          <a:p>
            <a:r>
              <a:rPr lang="ru-RU" sz="1400" dirty="0">
                <a:solidFill>
                  <a:schemeClr val="accent1"/>
                </a:solidFill>
              </a:rPr>
              <a:t>https://www.avito.ru/performance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5357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9D805E-6AF0-4B31-8D43-42DDAD7A0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-3270" b="1829"/>
          <a:stretch/>
        </p:blipFill>
        <p:spPr>
          <a:xfrm>
            <a:off x="535986" y="1314248"/>
            <a:ext cx="3147360" cy="283086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0E2F4A-0F4A-4ED4-8054-BBB03E03F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565" y="1314248"/>
            <a:ext cx="3147360" cy="283086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Текст 1">
            <a:extLst>
              <a:ext uri="{FF2B5EF4-FFF2-40B4-BE49-F238E27FC236}">
                <a16:creationId xmlns:a16="http://schemas.microsoft.com/office/drawing/2014/main" id="{6EE551E9-06C7-4818-A5DF-53467AC286C2}"/>
              </a:ext>
            </a:extLst>
          </p:cNvPr>
          <p:cNvSpPr txBox="1">
            <a:spLocks/>
          </p:cNvSpPr>
          <p:nvPr/>
        </p:nvSpPr>
        <p:spPr>
          <a:xfrm>
            <a:off x="539750" y="361092"/>
            <a:ext cx="6480175" cy="6801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710397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1400" kern="1200" dirty="0" smtClean="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532798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Tx/>
              <a:buNone/>
              <a:defRPr sz="1865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2pPr>
            <a:lvl3pPr marL="887997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Tx/>
              <a:buNone/>
              <a:defRPr sz="1554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3pPr>
            <a:lvl4pPr marL="1243195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Tx/>
              <a:buNone/>
              <a:defRPr sz="1398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4pPr>
            <a:lvl5pPr marL="1598394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Tx/>
              <a:buNone/>
              <a:defRPr sz="1398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5pPr>
            <a:lvl6pPr marL="1953593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8791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3990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19189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На </a:t>
            </a:r>
            <a:r>
              <a:rPr lang="en-US" dirty="0" err="1"/>
              <a:t>Avito</a:t>
            </a:r>
            <a:r>
              <a:rPr lang="en-US" dirty="0"/>
              <a:t> </a:t>
            </a:r>
            <a:r>
              <a:rPr lang="ru-RU" dirty="0"/>
              <a:t>есть три платный услуги. Которые можно применять на 1 день или на 7 дней. В итоге получается 6 вариантов.</a:t>
            </a:r>
          </a:p>
          <a:p>
            <a:endParaRPr lang="ru-RU" dirty="0"/>
          </a:p>
          <a:p>
            <a:r>
              <a:rPr lang="ru-RU" dirty="0"/>
              <a:t>Вот рекомендации для Услуг:</a:t>
            </a:r>
          </a:p>
        </p:txBody>
      </p:sp>
      <p:sp>
        <p:nvSpPr>
          <p:cNvPr id="8" name="Текст 1">
            <a:extLst>
              <a:ext uri="{FF2B5EF4-FFF2-40B4-BE49-F238E27FC236}">
                <a16:creationId xmlns:a16="http://schemas.microsoft.com/office/drawing/2014/main" id="{1A2FA2D0-01BC-4598-8517-E2916A5B593A}"/>
              </a:ext>
            </a:extLst>
          </p:cNvPr>
          <p:cNvSpPr txBox="1">
            <a:spLocks/>
          </p:cNvSpPr>
          <p:nvPr/>
        </p:nvSpPr>
        <p:spPr>
          <a:xfrm>
            <a:off x="539750" y="4286412"/>
            <a:ext cx="6480175" cy="6801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710397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1400" kern="1200" dirty="0" smtClean="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532798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Tx/>
              <a:buNone/>
              <a:defRPr sz="1865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2pPr>
            <a:lvl3pPr marL="887997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Tx/>
              <a:buNone/>
              <a:defRPr sz="1554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3pPr>
            <a:lvl4pPr marL="1243195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Tx/>
              <a:buNone/>
              <a:defRPr sz="1398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4pPr>
            <a:lvl5pPr marL="1598394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Tx/>
              <a:buNone/>
              <a:defRPr sz="1398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5pPr>
            <a:lvl6pPr marL="1953593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8791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3990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19189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Покупать дополнительное продвижение следует только после того как в бесплатном режиме вы подготовили качественное объявление и получили по нему первые заказы. Тогда для увеличения потока заказов можно купить продвижение своего объявления.</a:t>
            </a:r>
          </a:p>
        </p:txBody>
      </p:sp>
    </p:spTree>
    <p:extLst>
      <p:ext uri="{BB962C8B-B14F-4D97-AF65-F5344CB8AC3E}">
        <p14:creationId xmlns:p14="http://schemas.microsoft.com/office/powerpoint/2010/main" val="1756337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64C530-8F63-41A9-A89D-CDE9A26A7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694" y="186432"/>
            <a:ext cx="4618288" cy="1910224"/>
          </a:xfrm>
          <a:prstGeom prst="rect">
            <a:avLst/>
          </a:prstGeom>
        </p:spPr>
      </p:pic>
      <p:sp>
        <p:nvSpPr>
          <p:cNvPr id="7" name="Текст 1">
            <a:extLst>
              <a:ext uri="{FF2B5EF4-FFF2-40B4-BE49-F238E27FC236}">
                <a16:creationId xmlns:a16="http://schemas.microsoft.com/office/drawing/2014/main" id="{14DA5654-4861-428F-9761-2C01EF141F27}"/>
              </a:ext>
            </a:extLst>
          </p:cNvPr>
          <p:cNvSpPr txBox="1">
            <a:spLocks/>
          </p:cNvSpPr>
          <p:nvPr/>
        </p:nvSpPr>
        <p:spPr>
          <a:xfrm>
            <a:off x="539750" y="2663825"/>
            <a:ext cx="6480175" cy="6801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710397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1400" kern="1200" dirty="0" smtClean="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532798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Tx/>
              <a:buNone/>
              <a:defRPr sz="1865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2pPr>
            <a:lvl3pPr marL="887997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Tx/>
              <a:buNone/>
              <a:defRPr sz="1554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3pPr>
            <a:lvl4pPr marL="1243195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Tx/>
              <a:buNone/>
              <a:defRPr sz="1398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4pPr>
            <a:lvl5pPr marL="1598394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Tx/>
              <a:buNone/>
              <a:defRPr sz="1398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5pPr>
            <a:lvl6pPr marL="1953593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8791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3990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19189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Вы можете оценить конкуренцию в своей теме.</a:t>
            </a:r>
          </a:p>
          <a:p>
            <a:endParaRPr lang="ru-RU" dirty="0"/>
          </a:p>
          <a:p>
            <a:r>
              <a:rPr lang="ru-RU" dirty="0"/>
              <a:t>И выбрать подходящий вам тариф при помощи калькулятора на странице</a:t>
            </a:r>
          </a:p>
          <a:p>
            <a:r>
              <a:rPr lang="ru-RU" sz="1400" dirty="0">
                <a:solidFill>
                  <a:schemeClr val="accent1"/>
                </a:solidFill>
              </a:rPr>
              <a:t>https://www.avito.ru/performance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2486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E39CB8-285E-48FA-8683-7BCD211DC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0094"/>
            <a:ext cx="7559675" cy="31075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386C43-75E1-4F57-AB0D-81AEFA06AE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53" b="35663"/>
          <a:stretch/>
        </p:blipFill>
        <p:spPr>
          <a:xfrm>
            <a:off x="0" y="0"/>
            <a:ext cx="7559675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72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8437CA6-F6A6-48E9-AF8C-6D2714B1B250}"/>
              </a:ext>
            </a:extLst>
          </p:cNvPr>
          <p:cNvGrpSpPr/>
          <p:nvPr/>
        </p:nvGrpSpPr>
        <p:grpSpPr>
          <a:xfrm>
            <a:off x="504382" y="528570"/>
            <a:ext cx="2331519" cy="3595674"/>
            <a:chOff x="355681" y="680400"/>
            <a:chExt cx="3001240" cy="4628520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4EFEDFEF-5104-48C2-92FB-E098FC166A0E}"/>
                </a:ext>
              </a:extLst>
            </p:cNvPr>
            <p:cNvSpPr/>
            <p:nvPr/>
          </p:nvSpPr>
          <p:spPr>
            <a:xfrm>
              <a:off x="355681" y="680400"/>
              <a:ext cx="3001240" cy="672688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defTabSz="710397"/>
              <a:r>
                <a:rPr lang="ru-RU" sz="1400" dirty="0">
                  <a:latin typeface="Minion Pro" panose="02040503050201020203" pitchFamily="18" charset="0"/>
                </a:rPr>
                <a:t>1. Картинка + заголовок</a:t>
              </a:r>
            </a:p>
            <a:p>
              <a:pPr defTabSz="710397"/>
              <a:r>
                <a:rPr lang="en-US" sz="1400" dirty="0">
                  <a:latin typeface="Minion Pro" panose="02040503050201020203" pitchFamily="18" charset="0"/>
                </a:rPr>
                <a:t>&gt;</a:t>
              </a:r>
              <a:r>
                <a:rPr lang="ru-RU" sz="1400" dirty="0">
                  <a:latin typeface="Minion Pro" panose="02040503050201020203" pitchFamily="18" charset="0"/>
                </a:rPr>
                <a:t> получить клик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CC20F56-03E9-4750-9A6E-54A64F4CC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662" y="1805940"/>
              <a:ext cx="2815278" cy="3502980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E4C30AF-55E9-4F82-A1EE-C1972376A228}"/>
              </a:ext>
            </a:extLst>
          </p:cNvPr>
          <p:cNvGrpSpPr/>
          <p:nvPr/>
        </p:nvGrpSpPr>
        <p:grpSpPr>
          <a:xfrm>
            <a:off x="3095782" y="528570"/>
            <a:ext cx="1940805" cy="4355109"/>
            <a:chOff x="3691452" y="680400"/>
            <a:chExt cx="2498295" cy="5606100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7E23A787-CF3C-4201-AD1D-11F3B5910B86}"/>
                </a:ext>
              </a:extLst>
            </p:cNvPr>
            <p:cNvGrpSpPr/>
            <p:nvPr/>
          </p:nvGrpSpPr>
          <p:grpSpPr>
            <a:xfrm>
              <a:off x="3691452" y="1714500"/>
              <a:ext cx="2318745" cy="4572000"/>
              <a:chOff x="5052061" y="182880"/>
              <a:chExt cx="3292618" cy="6492240"/>
            </a:xfrm>
          </p:grpSpPr>
          <p:pic>
            <p:nvPicPr>
              <p:cNvPr id="4" name="Рисунок 3">
                <a:extLst>
                  <a:ext uri="{FF2B5EF4-FFF2-40B4-BE49-F238E27FC236}">
                    <a16:creationId xmlns:a16="http://schemas.microsoft.com/office/drawing/2014/main" id="{A3A31D5D-A882-404F-844B-0212EF08E9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2061" y="182880"/>
                <a:ext cx="3292618" cy="3360420"/>
              </a:xfrm>
              <a:prstGeom prst="rect">
                <a:avLst/>
              </a:prstGeom>
            </p:spPr>
          </p:pic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DF80565E-C496-478D-852F-B8A12FFDCB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2061" y="3543300"/>
                <a:ext cx="2190586" cy="3131820"/>
              </a:xfrm>
              <a:prstGeom prst="rect">
                <a:avLst/>
              </a:prstGeom>
            </p:spPr>
          </p:pic>
        </p:grp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DC7096F-97EE-4ED4-82D6-00E7669CE734}"/>
                </a:ext>
              </a:extLst>
            </p:cNvPr>
            <p:cNvSpPr/>
            <p:nvPr/>
          </p:nvSpPr>
          <p:spPr>
            <a:xfrm>
              <a:off x="3691452" y="680400"/>
              <a:ext cx="2498295" cy="672688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defTabSz="710397"/>
              <a:r>
                <a:rPr lang="ru-RU" sz="1400" dirty="0">
                  <a:latin typeface="Minion Pro" panose="02040503050201020203" pitchFamily="18" charset="0"/>
                </a:rPr>
                <a:t>2. Текст объявления</a:t>
              </a:r>
            </a:p>
            <a:p>
              <a:pPr defTabSz="710397"/>
              <a:r>
                <a:rPr lang="en-US" sz="1400" dirty="0">
                  <a:latin typeface="Minion Pro" panose="02040503050201020203" pitchFamily="18" charset="0"/>
                </a:rPr>
                <a:t>&gt;</a:t>
              </a:r>
              <a:r>
                <a:rPr lang="ru-RU" sz="1400" dirty="0">
                  <a:latin typeface="Minion Pro" panose="02040503050201020203" pitchFamily="18" charset="0"/>
                </a:rPr>
                <a:t> получить звонок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D6055F2-F9CF-4349-AEBB-EED0AB43357D}"/>
              </a:ext>
            </a:extLst>
          </p:cNvPr>
          <p:cNvGrpSpPr/>
          <p:nvPr/>
        </p:nvGrpSpPr>
        <p:grpSpPr>
          <a:xfrm>
            <a:off x="5072105" y="529786"/>
            <a:ext cx="2259499" cy="1913090"/>
            <a:chOff x="6235467" y="681965"/>
            <a:chExt cx="2908533" cy="2462619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6A175E5B-1EB7-416A-A915-C2C6B63806E4}"/>
                </a:ext>
              </a:extLst>
            </p:cNvPr>
            <p:cNvSpPr/>
            <p:nvPr/>
          </p:nvSpPr>
          <p:spPr>
            <a:xfrm>
              <a:off x="6909014" y="681965"/>
              <a:ext cx="2234986" cy="672688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defTabSz="710397"/>
              <a:r>
                <a:rPr lang="ru-RU" sz="1400" dirty="0">
                  <a:latin typeface="Minion Pro" panose="02040503050201020203" pitchFamily="18" charset="0"/>
                </a:rPr>
                <a:t>3. Разговор</a:t>
              </a:r>
            </a:p>
            <a:p>
              <a:pPr defTabSz="710397"/>
              <a:r>
                <a:rPr lang="en-US" sz="1400" dirty="0">
                  <a:latin typeface="Minion Pro" panose="02040503050201020203" pitchFamily="18" charset="0"/>
                </a:rPr>
                <a:t>&gt;</a:t>
              </a:r>
              <a:r>
                <a:rPr lang="ru-RU" sz="1400" dirty="0">
                  <a:latin typeface="Minion Pro" panose="02040503050201020203" pitchFamily="18" charset="0"/>
                </a:rPr>
                <a:t> продать услугу</a:t>
              </a:r>
            </a:p>
          </p:txBody>
        </p:sp>
        <p:pic>
          <p:nvPicPr>
            <p:cNvPr id="1026" name="Picture 2" descr="Картинки по запросу Телефон">
              <a:extLst>
                <a:ext uri="{FF2B5EF4-FFF2-40B4-BE49-F238E27FC236}">
                  <a16:creationId xmlns:a16="http://schemas.microsoft.com/office/drawing/2014/main" id="{E9D01465-6460-4D94-AFAA-83725F1DE8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35467" y="1517333"/>
              <a:ext cx="2571750" cy="162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811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EA17E4-A696-4BCA-98E6-AF953463F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59" y="490538"/>
            <a:ext cx="1534737" cy="3240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173AC2C-3C7F-4898-AD95-2E4798B4FFE0}"/>
              </a:ext>
            </a:extLst>
          </p:cNvPr>
          <p:cNvSpPr/>
          <p:nvPr/>
        </p:nvSpPr>
        <p:spPr>
          <a:xfrm flipV="1">
            <a:off x="1637969" y="832864"/>
            <a:ext cx="476227" cy="20488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49" dirty="0">
              <a:solidFill>
                <a:schemeClr val="bg1"/>
              </a:solidFill>
              <a:highlight>
                <a:srgbClr val="FFFF00"/>
              </a:highlight>
              <a:latin typeface="Minion Pro" panose="02040503050201020203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6E1C891-9681-4F7F-9E0A-B0E15B65F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101" y="490538"/>
            <a:ext cx="1534737" cy="3240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9" name="Текст 1">
            <a:extLst>
              <a:ext uri="{FF2B5EF4-FFF2-40B4-BE49-F238E27FC236}">
                <a16:creationId xmlns:a16="http://schemas.microsoft.com/office/drawing/2014/main" id="{91758D37-9510-40B4-B5A6-BE288C491B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45101" y="3967701"/>
            <a:ext cx="3200799" cy="863062"/>
          </a:xfrm>
        </p:spPr>
        <p:txBody>
          <a:bodyPr>
            <a:noAutofit/>
          </a:bodyPr>
          <a:lstStyle/>
          <a:p>
            <a:r>
              <a:rPr lang="ru-RU" dirty="0"/>
              <a:t>Экран показывает статистику по просмотрам за неделю. Для изменения недели проведите по графику назад.</a:t>
            </a:r>
          </a:p>
          <a:p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5C11767-B379-44DD-B276-D7CD1BB3D8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163" y="490538"/>
            <a:ext cx="1534737" cy="3240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D4F0863D-F0B0-4736-81A4-A4D4FC314997}"/>
              </a:ext>
            </a:extLst>
          </p:cNvPr>
          <p:cNvCxnSpPr>
            <a:cxnSpLocks/>
          </p:cNvCxnSpPr>
          <p:nvPr/>
        </p:nvCxnSpPr>
        <p:spPr>
          <a:xfrm flipH="1">
            <a:off x="2556895" y="1453236"/>
            <a:ext cx="825377" cy="0"/>
          </a:xfrm>
          <a:prstGeom prst="straightConnector1">
            <a:avLst/>
          </a:prstGeom>
          <a:ln w="5715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6C0CC5FC-9717-49FA-96E6-1358D2472006}"/>
              </a:ext>
            </a:extLst>
          </p:cNvPr>
          <p:cNvCxnSpPr>
            <a:cxnSpLocks/>
          </p:cNvCxnSpPr>
          <p:nvPr/>
        </p:nvCxnSpPr>
        <p:spPr>
          <a:xfrm flipH="1">
            <a:off x="4274377" y="1453236"/>
            <a:ext cx="825377" cy="0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602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A175E5B-1EB7-416A-A915-C2C6B63806E4}"/>
              </a:ext>
            </a:extLst>
          </p:cNvPr>
          <p:cNvSpPr/>
          <p:nvPr/>
        </p:nvSpPr>
        <p:spPr>
          <a:xfrm>
            <a:off x="600063" y="921420"/>
            <a:ext cx="3380810" cy="2423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defTabSz="710397"/>
            <a:r>
              <a:rPr lang="ru-RU" sz="1400" dirty="0">
                <a:latin typeface="Minion Pro" panose="02040503050201020203" pitchFamily="18" charset="0"/>
              </a:rPr>
              <a:t>Цель разговора - продать услугу</a:t>
            </a:r>
          </a:p>
        </p:txBody>
      </p:sp>
      <p:pic>
        <p:nvPicPr>
          <p:cNvPr id="1026" name="Picture 2" descr="Картинки по запросу Телефон">
            <a:extLst>
              <a:ext uri="{FF2B5EF4-FFF2-40B4-BE49-F238E27FC236}">
                <a16:creationId xmlns:a16="http://schemas.microsoft.com/office/drawing/2014/main" id="{E9D01465-6460-4D94-AFAA-83725F1DE8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67808" y="3072691"/>
            <a:ext cx="3563796" cy="225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AA9A45F-5450-46AB-A008-4C14445AD4D5}"/>
              </a:ext>
            </a:extLst>
          </p:cNvPr>
          <p:cNvSpPr/>
          <p:nvPr/>
        </p:nvSpPr>
        <p:spPr>
          <a:xfrm>
            <a:off x="600063" y="1397546"/>
            <a:ext cx="5327355" cy="11679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defTabSz="710397"/>
            <a:r>
              <a:rPr lang="ru-RU" sz="1400" dirty="0">
                <a:latin typeface="Minion Pro" panose="02040503050201020203" pitchFamily="18" charset="0"/>
              </a:rPr>
              <a:t>Скорость реакции на сообщения. Мы занимаемся делом и должны принимать звонки.</a:t>
            </a:r>
          </a:p>
          <a:p>
            <a:pPr defTabSz="710397"/>
            <a:r>
              <a:rPr lang="ru-RU" sz="1400" dirty="0">
                <a:latin typeface="Minion Pro" panose="02040503050201020203" pitchFamily="18" charset="0"/>
              </a:rPr>
              <a:t>Если пропущен то сразу перезваниваем.</a:t>
            </a:r>
          </a:p>
          <a:p>
            <a:pPr defTabSz="710397"/>
            <a:endParaRPr lang="ru-RU" sz="1400" dirty="0">
              <a:latin typeface="Minion Pro" panose="02040503050201020203" pitchFamily="18" charset="0"/>
            </a:endParaRPr>
          </a:p>
          <a:p>
            <a:pPr defTabSz="710397"/>
            <a:r>
              <a:rPr lang="ru-RU" sz="1400" dirty="0">
                <a:latin typeface="Minion Pro" panose="02040503050201020203" pitchFamily="18" charset="0"/>
              </a:rPr>
              <a:t>Клиент не будет ждать! Он просто выберет другого.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DDA9B2C-7EEB-45A5-93EC-7151E237BDC9}"/>
              </a:ext>
            </a:extLst>
          </p:cNvPr>
          <p:cNvSpPr/>
          <p:nvPr/>
        </p:nvSpPr>
        <p:spPr>
          <a:xfrm>
            <a:off x="600063" y="2710874"/>
            <a:ext cx="3741449" cy="20284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defTabSz="710397"/>
            <a:r>
              <a:rPr lang="ru-RU" sz="1400" dirty="0">
                <a:latin typeface="Minion Pro" panose="02040503050201020203" pitchFamily="18" charset="0"/>
              </a:rPr>
              <a:t>Итогом разговора должна быть ДОГОВОРЕННОСТЬ!</a:t>
            </a:r>
          </a:p>
          <a:p>
            <a:pPr defTabSz="710397"/>
            <a:r>
              <a:rPr lang="ru-RU" sz="1400" dirty="0">
                <a:latin typeface="Minion Pro" panose="02040503050201020203" pitchFamily="18" charset="0"/>
              </a:rPr>
              <a:t>Например «завтра в 15:00 я приезжаю к вам для знакомства».</a:t>
            </a:r>
          </a:p>
          <a:p>
            <a:pPr defTabSz="710397"/>
            <a:r>
              <a:rPr lang="ru-RU" sz="1400" dirty="0">
                <a:latin typeface="Minion Pro" panose="02040503050201020203" pitchFamily="18" charset="0"/>
              </a:rPr>
              <a:t>Я пришлю вам фото примера на эл. почту.</a:t>
            </a:r>
          </a:p>
          <a:p>
            <a:pPr defTabSz="710397"/>
            <a:endParaRPr lang="ru-RU" sz="1400" dirty="0">
              <a:latin typeface="Minion Pro" panose="02040503050201020203" pitchFamily="18" charset="0"/>
            </a:endParaRPr>
          </a:p>
          <a:p>
            <a:pPr defTabSz="710397"/>
            <a:r>
              <a:rPr lang="ru-RU" sz="1400" dirty="0">
                <a:latin typeface="Minion Pro" panose="02040503050201020203" pitchFamily="18" charset="0"/>
              </a:rPr>
              <a:t>Разговор без договоренности это провал.</a:t>
            </a:r>
          </a:p>
          <a:p>
            <a:pPr defTabSz="710397"/>
            <a:r>
              <a:rPr lang="ru-RU" sz="1400" dirty="0">
                <a:latin typeface="Minion Pro" panose="02040503050201020203" pitchFamily="18" charset="0"/>
              </a:rPr>
              <a:t>Если клиент говорит: «Я подумаю и перезвоню» – значит вы не продали!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D94F36-C901-4A9E-B037-5A256B6F29ED}"/>
              </a:ext>
            </a:extLst>
          </p:cNvPr>
          <p:cNvSpPr/>
          <p:nvPr/>
        </p:nvSpPr>
        <p:spPr>
          <a:xfrm>
            <a:off x="539750" y="196370"/>
            <a:ext cx="6480176" cy="567642"/>
          </a:xfrm>
          <a:prstGeom prst="rect">
            <a:avLst/>
          </a:prstGeom>
        </p:spPr>
        <p:txBody>
          <a:bodyPr wrap="square" lIns="0" rIns="0" anchor="ctr">
            <a:noAutofit/>
          </a:bodyPr>
          <a:lstStyle/>
          <a:p>
            <a:pPr algn="ctr"/>
            <a:r>
              <a:rPr lang="ru-RU" sz="3100" dirty="0">
                <a:solidFill>
                  <a:srgbClr val="00B0F0"/>
                </a:solidFill>
                <a:latin typeface="HermesC" panose="04000500000000000000" pitchFamily="82" charset="0"/>
              </a:rPr>
              <a:t>Разговор с клиентом</a:t>
            </a:r>
          </a:p>
        </p:txBody>
      </p:sp>
    </p:spTree>
    <p:extLst>
      <p:ext uri="{BB962C8B-B14F-4D97-AF65-F5344CB8AC3E}">
        <p14:creationId xmlns:p14="http://schemas.microsoft.com/office/powerpoint/2010/main" val="407732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833323-50F8-4745-8BEF-F89C4511E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1" y="791574"/>
            <a:ext cx="4697268" cy="345200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AE9EDAD-D314-47CB-B8B2-19988189CF13}"/>
              </a:ext>
            </a:extLst>
          </p:cNvPr>
          <p:cNvSpPr/>
          <p:nvPr/>
        </p:nvSpPr>
        <p:spPr>
          <a:xfrm>
            <a:off x="162587" y="87411"/>
            <a:ext cx="7234500" cy="567642"/>
          </a:xfrm>
          <a:prstGeom prst="rect">
            <a:avLst/>
          </a:prstGeom>
        </p:spPr>
        <p:txBody>
          <a:bodyPr wrap="square" lIns="0" rIns="0" anchor="ctr">
            <a:noAutofit/>
          </a:bodyPr>
          <a:lstStyle/>
          <a:p>
            <a:pPr algn="ctr"/>
            <a:r>
              <a:rPr lang="ru-RU" sz="3100" dirty="0">
                <a:solidFill>
                  <a:srgbClr val="00B0F0"/>
                </a:solidFill>
                <a:latin typeface="HermesC" panose="04000500000000000000" pitchFamily="82" charset="0"/>
              </a:rPr>
              <a:t>Личный кабинет на ПК</a:t>
            </a:r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id="{585871AF-3493-41F6-8D95-462B8291C9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8618" y="791573"/>
            <a:ext cx="1681306" cy="4038843"/>
          </a:xfrm>
        </p:spPr>
        <p:txBody>
          <a:bodyPr>
            <a:noAutofit/>
          </a:bodyPr>
          <a:lstStyle/>
          <a:p>
            <a:r>
              <a:rPr lang="ru-RU" dirty="0"/>
              <a:t>На компьютере очень удобно смотреть статистику по своим объявлениям.</a:t>
            </a:r>
          </a:p>
          <a:p>
            <a:endParaRPr lang="ru-RU" dirty="0"/>
          </a:p>
          <a:p>
            <a:r>
              <a:rPr lang="ru-RU" dirty="0"/>
              <a:t>Зайдите на сайт </a:t>
            </a:r>
            <a:r>
              <a:rPr lang="en-US" dirty="0"/>
              <a:t>avito.ru</a:t>
            </a:r>
          </a:p>
          <a:p>
            <a:endParaRPr lang="en-US" dirty="0"/>
          </a:p>
          <a:p>
            <a:r>
              <a:rPr lang="ru-RU" dirty="0"/>
              <a:t>В</a:t>
            </a:r>
            <a:r>
              <a:rPr lang="en-US" dirty="0"/>
              <a:t> </a:t>
            </a:r>
            <a:r>
              <a:rPr lang="ru-RU" dirty="0"/>
              <a:t>верхнем правом углу перейдите в личный кабинет.</a:t>
            </a:r>
          </a:p>
          <a:p>
            <a:endParaRPr lang="ru-RU" dirty="0"/>
          </a:p>
          <a:p>
            <a:r>
              <a:rPr lang="ru-RU" dirty="0"/>
              <a:t>Выберите текущее объявление.</a:t>
            </a:r>
          </a:p>
        </p:txBody>
      </p:sp>
    </p:spTree>
    <p:extLst>
      <p:ext uri="{BB962C8B-B14F-4D97-AF65-F5344CB8AC3E}">
        <p14:creationId xmlns:p14="http://schemas.microsoft.com/office/powerpoint/2010/main" val="450085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77861CC-148B-4F0C-B8EB-841391AA4FC3}"/>
              </a:ext>
            </a:extLst>
          </p:cNvPr>
          <p:cNvGrpSpPr/>
          <p:nvPr/>
        </p:nvGrpSpPr>
        <p:grpSpPr>
          <a:xfrm>
            <a:off x="539750" y="219900"/>
            <a:ext cx="4704147" cy="3457061"/>
            <a:chOff x="228071" y="53645"/>
            <a:chExt cx="7103533" cy="5220361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45E55537-7A0B-427B-B134-33F15F2B1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071" y="53645"/>
              <a:ext cx="7103533" cy="5220361"/>
            </a:xfrm>
            <a:prstGeom prst="rect">
              <a:avLst/>
            </a:prstGeom>
          </p:spPr>
        </p:pic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9C038D88-BF5F-4E1E-B5B8-4EEA247C5249}"/>
                </a:ext>
              </a:extLst>
            </p:cNvPr>
            <p:cNvSpPr/>
            <p:nvPr/>
          </p:nvSpPr>
          <p:spPr>
            <a:xfrm>
              <a:off x="2475755" y="487705"/>
              <a:ext cx="1293479" cy="319086"/>
            </a:xfrm>
            <a:prstGeom prst="rect">
              <a:avLst/>
            </a:prstGeom>
            <a:noFill/>
            <a:ln w="28575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5933" tIns="27967" rIns="55933" bIns="27967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932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FE3D7B28-D143-48B8-AE33-53A4F4C825CA}"/>
                </a:ext>
              </a:extLst>
            </p:cNvPr>
            <p:cNvSpPr/>
            <p:nvPr/>
          </p:nvSpPr>
          <p:spPr>
            <a:xfrm>
              <a:off x="1383720" y="3053460"/>
              <a:ext cx="3371528" cy="1092035"/>
            </a:xfrm>
            <a:prstGeom prst="rect">
              <a:avLst/>
            </a:prstGeom>
            <a:noFill/>
            <a:ln w="28575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5933" tIns="27967" rIns="55933" bIns="27967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932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7" name="Текст 1">
            <a:extLst>
              <a:ext uri="{FF2B5EF4-FFF2-40B4-BE49-F238E27FC236}">
                <a16:creationId xmlns:a16="http://schemas.microsoft.com/office/drawing/2014/main" id="{65142156-66CE-49FA-9338-12C5AC53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8618" y="219900"/>
            <a:ext cx="1681306" cy="4038843"/>
          </a:xfrm>
        </p:spPr>
        <p:txBody>
          <a:bodyPr>
            <a:noAutofit/>
          </a:bodyPr>
          <a:lstStyle/>
          <a:p>
            <a:r>
              <a:rPr lang="ru-RU" dirty="0"/>
              <a:t>Так же можно видеть график просмотров за неделю.</a:t>
            </a:r>
          </a:p>
          <a:p>
            <a:endParaRPr lang="ru-RU" dirty="0"/>
          </a:p>
          <a:p>
            <a:r>
              <a:rPr lang="ru-RU" dirty="0"/>
              <a:t>Для смены недели выберите даты в верхней части экрана.</a:t>
            </a:r>
          </a:p>
        </p:txBody>
      </p:sp>
    </p:spTree>
    <p:extLst>
      <p:ext uri="{BB962C8B-B14F-4D97-AF65-F5344CB8AC3E}">
        <p14:creationId xmlns:p14="http://schemas.microsoft.com/office/powerpoint/2010/main" val="1606728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8AC75E0-F290-4479-8898-2867F221B77B}"/>
              </a:ext>
            </a:extLst>
          </p:cNvPr>
          <p:cNvGrpSpPr/>
          <p:nvPr/>
        </p:nvGrpSpPr>
        <p:grpSpPr>
          <a:xfrm>
            <a:off x="467139" y="1041819"/>
            <a:ext cx="4566679" cy="3522420"/>
            <a:chOff x="467139" y="1041818"/>
            <a:chExt cx="5556412" cy="4285831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DD0BD8D-8A92-4B15-9AF5-827AD72A41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96"/>
            <a:stretch/>
          </p:blipFill>
          <p:spPr>
            <a:xfrm>
              <a:off x="467139" y="1041818"/>
              <a:ext cx="5556412" cy="4285831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1CA76709-B596-4119-B7E6-AAA42D3C6A96}"/>
                </a:ext>
              </a:extLst>
            </p:cNvPr>
            <p:cNvSpPr/>
            <p:nvPr/>
          </p:nvSpPr>
          <p:spPr>
            <a:xfrm>
              <a:off x="4791746" y="4285832"/>
              <a:ext cx="614933" cy="319086"/>
            </a:xfrm>
            <a:prstGeom prst="rect">
              <a:avLst/>
            </a:prstGeom>
            <a:noFill/>
            <a:ln w="28575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5933" tIns="27967" rIns="55933" bIns="27967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932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BC69C40-6D02-403C-A06D-F58A44E938DB}"/>
              </a:ext>
            </a:extLst>
          </p:cNvPr>
          <p:cNvSpPr/>
          <p:nvPr/>
        </p:nvSpPr>
        <p:spPr>
          <a:xfrm>
            <a:off x="162587" y="319463"/>
            <a:ext cx="7234500" cy="567642"/>
          </a:xfrm>
          <a:prstGeom prst="rect">
            <a:avLst/>
          </a:prstGeom>
        </p:spPr>
        <p:txBody>
          <a:bodyPr wrap="square" lIns="0" rIns="0" anchor="ctr">
            <a:noAutofit/>
          </a:bodyPr>
          <a:lstStyle/>
          <a:p>
            <a:pPr algn="ctr"/>
            <a:r>
              <a:rPr lang="ru-RU" sz="3100" dirty="0">
                <a:solidFill>
                  <a:srgbClr val="00B0F0"/>
                </a:solidFill>
                <a:latin typeface="HermesC" panose="04000500000000000000" pitchFamily="82" charset="0"/>
              </a:rPr>
              <a:t>Анализ конкурентов</a:t>
            </a:r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id="{6127AB1A-0D2D-45F2-835F-AEA455E3C3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09309" y="969344"/>
            <a:ext cx="1810615" cy="4358306"/>
          </a:xfrm>
        </p:spPr>
        <p:txBody>
          <a:bodyPr>
            <a:noAutofit/>
          </a:bodyPr>
          <a:lstStyle/>
          <a:p>
            <a:r>
              <a:rPr lang="ru-RU" dirty="0"/>
              <a:t>Для анализа конкурентов можно смотреть количество показов. Это позволяет понять на сколько много это объявление просматривали.  Учтите что эта цифра за весь период размещения.</a:t>
            </a:r>
          </a:p>
          <a:p>
            <a:endParaRPr lang="ru-RU" dirty="0"/>
          </a:p>
          <a:p>
            <a:r>
              <a:rPr lang="ru-RU" dirty="0"/>
              <a:t>Цифра в скобках показывает сколько раз открывали телефон. Если это значение разделить на кол-во показов то мы получим </a:t>
            </a:r>
          </a:p>
          <a:p>
            <a:r>
              <a:rPr lang="ru-RU" dirty="0"/>
              <a:t>Конверсию в запрос номера: </a:t>
            </a:r>
          </a:p>
          <a:p>
            <a:r>
              <a:rPr lang="ru-RU" dirty="0"/>
              <a:t>2 / 953 *100 = 0,2%</a:t>
            </a:r>
          </a:p>
        </p:txBody>
      </p:sp>
    </p:spTree>
    <p:extLst>
      <p:ext uri="{BB962C8B-B14F-4D97-AF65-F5344CB8AC3E}">
        <p14:creationId xmlns:p14="http://schemas.microsoft.com/office/powerpoint/2010/main" val="2949852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F64B893-85F6-42C7-BCFF-BAC7CA3E2EA1}"/>
              </a:ext>
            </a:extLst>
          </p:cNvPr>
          <p:cNvGrpSpPr/>
          <p:nvPr/>
        </p:nvGrpSpPr>
        <p:grpSpPr>
          <a:xfrm>
            <a:off x="467139" y="192073"/>
            <a:ext cx="4636615" cy="3576363"/>
            <a:chOff x="467139" y="1041818"/>
            <a:chExt cx="5556412" cy="4285831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DD0BD8D-8A92-4B15-9AF5-827AD72A41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96"/>
            <a:stretch/>
          </p:blipFill>
          <p:spPr>
            <a:xfrm>
              <a:off x="467139" y="1041818"/>
              <a:ext cx="5556412" cy="4285831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1CA76709-B596-4119-B7E6-AAA42D3C6A96}"/>
                </a:ext>
              </a:extLst>
            </p:cNvPr>
            <p:cNvSpPr/>
            <p:nvPr/>
          </p:nvSpPr>
          <p:spPr>
            <a:xfrm>
              <a:off x="4202661" y="2940609"/>
              <a:ext cx="1116685" cy="136699"/>
            </a:xfrm>
            <a:prstGeom prst="rect">
              <a:avLst/>
            </a:prstGeom>
            <a:noFill/>
            <a:ln w="28575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5933" tIns="27967" rIns="55933" bIns="27967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932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7" name="Текст 1">
            <a:extLst>
              <a:ext uri="{FF2B5EF4-FFF2-40B4-BE49-F238E27FC236}">
                <a16:creationId xmlns:a16="http://schemas.microsoft.com/office/drawing/2014/main" id="{056591FF-A8B7-4297-AB88-111C67A2EE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09309" y="192072"/>
            <a:ext cx="1810615" cy="4841745"/>
          </a:xfrm>
        </p:spPr>
        <p:txBody>
          <a:bodyPr>
            <a:noAutofit/>
          </a:bodyPr>
          <a:lstStyle/>
          <a:p>
            <a:r>
              <a:rPr lang="ru-RU" dirty="0"/>
              <a:t>Конверсия показывает на сколько качественно сделано объявление.</a:t>
            </a:r>
          </a:p>
          <a:p>
            <a:endParaRPr lang="ru-RU" dirty="0"/>
          </a:p>
          <a:p>
            <a:r>
              <a:rPr lang="ru-RU" dirty="0"/>
              <a:t>Сравнивая свою конверсию с конкурентами можно понять качество вашего объявления и его востребованность у покупателей.</a:t>
            </a:r>
          </a:p>
          <a:p>
            <a:endParaRPr lang="ru-RU" dirty="0"/>
          </a:p>
          <a:p>
            <a:r>
              <a:rPr lang="ru-RU" dirty="0"/>
              <a:t>ОТЗЫВЫ</a:t>
            </a:r>
          </a:p>
          <a:p>
            <a:r>
              <a:rPr lang="ru-RU" dirty="0"/>
              <a:t>Так как покупатель вас не знает лично, он будет смотреть ваши отзывы. </a:t>
            </a:r>
          </a:p>
          <a:p>
            <a:r>
              <a:rPr lang="ru-RU" dirty="0"/>
              <a:t>В самом начале попросите знакомых оставить отзывы о вашей работе.</a:t>
            </a:r>
          </a:p>
          <a:p>
            <a:r>
              <a:rPr lang="ru-RU" dirty="0"/>
              <a:t>В дальнейшем просите клиентов писать вам отзывы.</a:t>
            </a:r>
          </a:p>
        </p:txBody>
      </p:sp>
    </p:spTree>
    <p:extLst>
      <p:ext uri="{BB962C8B-B14F-4D97-AF65-F5344CB8AC3E}">
        <p14:creationId xmlns:p14="http://schemas.microsoft.com/office/powerpoint/2010/main" val="3339297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F22A3E-34CA-4AA1-8F9A-49648FADA2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52" r="12652"/>
          <a:stretch/>
        </p:blipFill>
        <p:spPr>
          <a:xfrm>
            <a:off x="228071" y="0"/>
            <a:ext cx="7103533" cy="5327650"/>
          </a:xfrm>
          <a:prstGeom prst="rect">
            <a:avLst/>
          </a:prstGeom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id="{1C15BC8D-F4DB-49DD-A40F-F796AF4E05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124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ACCD4A4-9743-4E13-81A2-544574F02370}"/>
              </a:ext>
            </a:extLst>
          </p:cNvPr>
          <p:cNvGrpSpPr/>
          <p:nvPr/>
        </p:nvGrpSpPr>
        <p:grpSpPr>
          <a:xfrm>
            <a:off x="467139" y="0"/>
            <a:ext cx="4483552" cy="3458301"/>
            <a:chOff x="467139" y="1041818"/>
            <a:chExt cx="5556412" cy="4285831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DD0BD8D-8A92-4B15-9AF5-827AD72A41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96"/>
            <a:stretch/>
          </p:blipFill>
          <p:spPr>
            <a:xfrm>
              <a:off x="467139" y="1041818"/>
              <a:ext cx="5556412" cy="4285831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1CA76709-B596-4119-B7E6-AAA42D3C6A96}"/>
                </a:ext>
              </a:extLst>
            </p:cNvPr>
            <p:cNvSpPr/>
            <p:nvPr/>
          </p:nvSpPr>
          <p:spPr>
            <a:xfrm>
              <a:off x="4229038" y="3309887"/>
              <a:ext cx="1794513" cy="259791"/>
            </a:xfrm>
            <a:prstGeom prst="rect">
              <a:avLst/>
            </a:prstGeom>
            <a:noFill/>
            <a:ln w="28575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5933" tIns="27967" rIns="55933" bIns="27967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932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C051A09C-20B4-48D5-B21F-5798725C5910}"/>
                </a:ext>
              </a:extLst>
            </p:cNvPr>
            <p:cNvSpPr/>
            <p:nvPr/>
          </p:nvSpPr>
          <p:spPr>
            <a:xfrm>
              <a:off x="4229038" y="3550265"/>
              <a:ext cx="1794513" cy="259791"/>
            </a:xfrm>
            <a:prstGeom prst="rect">
              <a:avLst/>
            </a:prstGeom>
            <a:noFill/>
            <a:ln w="28575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5933" tIns="27967" rIns="55933" bIns="27967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932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8" name="Текст 1">
            <a:extLst>
              <a:ext uri="{FF2B5EF4-FFF2-40B4-BE49-F238E27FC236}">
                <a16:creationId xmlns:a16="http://schemas.microsoft.com/office/drawing/2014/main" id="{87180A0B-D250-4085-BF29-9FEE1CA1D6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09309" y="192072"/>
            <a:ext cx="1810615" cy="4841745"/>
          </a:xfrm>
        </p:spPr>
        <p:txBody>
          <a:bodyPr>
            <a:noAutofit/>
          </a:bodyPr>
          <a:lstStyle/>
          <a:p>
            <a:r>
              <a:rPr lang="ru-RU" dirty="0"/>
              <a:t>Так же анализа конкурентов полезно посмотреть все объявления конкурента.</a:t>
            </a:r>
          </a:p>
          <a:p>
            <a:r>
              <a:rPr lang="ru-RU" dirty="0"/>
              <a:t>Возможно это натолкнёт вас на мысли от смежных товарах или услугах.</a:t>
            </a:r>
          </a:p>
          <a:p>
            <a:endParaRPr lang="ru-RU" dirty="0"/>
          </a:p>
          <a:p>
            <a:r>
              <a:rPr lang="ru-RU" dirty="0"/>
              <a:t>Если конкурент сильный и опытный, то подпишитесь на его объявления. Вы будете получать все его новинки.</a:t>
            </a:r>
          </a:p>
        </p:txBody>
      </p:sp>
    </p:spTree>
    <p:extLst>
      <p:ext uri="{BB962C8B-B14F-4D97-AF65-F5344CB8AC3E}">
        <p14:creationId xmlns:p14="http://schemas.microsoft.com/office/powerpoint/2010/main" val="2702624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359EC4A-FE26-4DBC-ABE8-68637FC8A229}"/>
              </a:ext>
            </a:extLst>
          </p:cNvPr>
          <p:cNvGrpSpPr/>
          <p:nvPr/>
        </p:nvGrpSpPr>
        <p:grpSpPr>
          <a:xfrm>
            <a:off x="539750" y="1025650"/>
            <a:ext cx="4520960" cy="3620241"/>
            <a:chOff x="888459" y="0"/>
            <a:chExt cx="5679390" cy="4547874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46E9711B-81F3-4A22-8A8C-221A2A86E1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753" r="13120"/>
            <a:stretch/>
          </p:blipFill>
          <p:spPr>
            <a:xfrm>
              <a:off x="888459" y="0"/>
              <a:ext cx="5679390" cy="4547874"/>
            </a:xfrm>
            <a:prstGeom prst="rect">
              <a:avLst/>
            </a:prstGeom>
          </p:spPr>
        </p:pic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EC10B63D-C9D0-43FA-AFE6-7C74C2F83F6D}"/>
                </a:ext>
              </a:extLst>
            </p:cNvPr>
            <p:cNvSpPr/>
            <p:nvPr/>
          </p:nvSpPr>
          <p:spPr>
            <a:xfrm>
              <a:off x="979170" y="3180755"/>
              <a:ext cx="1116685" cy="136699"/>
            </a:xfrm>
            <a:prstGeom prst="rect">
              <a:avLst/>
            </a:prstGeom>
            <a:noFill/>
            <a:ln w="28575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5933" tIns="27967" rIns="55933" bIns="27967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932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2BBA385-9C60-4FA8-8AB5-CE3F2FC392F7}"/>
              </a:ext>
            </a:extLst>
          </p:cNvPr>
          <p:cNvSpPr/>
          <p:nvPr/>
        </p:nvSpPr>
        <p:spPr>
          <a:xfrm>
            <a:off x="162587" y="319463"/>
            <a:ext cx="7234500" cy="567642"/>
          </a:xfrm>
          <a:prstGeom prst="rect">
            <a:avLst/>
          </a:prstGeom>
        </p:spPr>
        <p:txBody>
          <a:bodyPr wrap="square" lIns="0" rIns="0" anchor="ctr">
            <a:noAutofit/>
          </a:bodyPr>
          <a:lstStyle/>
          <a:p>
            <a:pPr algn="ctr"/>
            <a:r>
              <a:rPr lang="ru-RU" sz="3100" dirty="0">
                <a:solidFill>
                  <a:srgbClr val="00B0F0"/>
                </a:solidFill>
                <a:latin typeface="HermesC" panose="04000500000000000000" pitchFamily="82" charset="0"/>
              </a:rPr>
              <a:t>Анализ статистики</a:t>
            </a:r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id="{56DF1E69-402F-4CF3-BCF0-03D98321CF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09309" y="1025650"/>
            <a:ext cx="1810615" cy="4008167"/>
          </a:xfrm>
        </p:spPr>
        <p:txBody>
          <a:bodyPr>
            <a:noAutofit/>
          </a:bodyPr>
          <a:lstStyle/>
          <a:p>
            <a:r>
              <a:rPr lang="ru-RU" dirty="0"/>
              <a:t>Для анализа удобно пользоваться компьютером.</a:t>
            </a:r>
          </a:p>
          <a:p>
            <a:endParaRPr lang="ru-RU" dirty="0"/>
          </a:p>
          <a:p>
            <a:r>
              <a:rPr lang="ru-RU" dirty="0"/>
              <a:t>В личном кабинете перейдите по ссылке </a:t>
            </a:r>
            <a:r>
              <a:rPr lang="en-US" dirty="0" err="1"/>
              <a:t>Avito</a:t>
            </a:r>
            <a:r>
              <a:rPr lang="en-US" dirty="0"/>
              <a:t> Pro. </a:t>
            </a:r>
            <a:r>
              <a:rPr lang="ru-RU" dirty="0"/>
              <a:t>Ссылка находится в левой панели навигации. </a:t>
            </a:r>
          </a:p>
        </p:txBody>
      </p:sp>
    </p:spTree>
    <p:extLst>
      <p:ext uri="{BB962C8B-B14F-4D97-AF65-F5344CB8AC3E}">
        <p14:creationId xmlns:p14="http://schemas.microsoft.com/office/powerpoint/2010/main" val="32856683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rIns="0" rtlCol="0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1145</TotalTime>
  <Words>827</Words>
  <Application>Microsoft Office PowerPoint</Application>
  <PresentationFormat>Произвольный</PresentationFormat>
  <Paragraphs>94</Paragraphs>
  <Slides>20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HermesC</vt:lpstr>
      <vt:lpstr>Minion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узнать когда сезон?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Спивак Сергей</dc:creator>
  <cp:lastModifiedBy>Спивак Сергей</cp:lastModifiedBy>
  <cp:revision>51</cp:revision>
  <dcterms:created xsi:type="dcterms:W3CDTF">2020-11-07T06:32:35Z</dcterms:created>
  <dcterms:modified xsi:type="dcterms:W3CDTF">2020-12-14T07:11:46Z</dcterms:modified>
</cp:coreProperties>
</file>