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411" r:id="rId3"/>
    <p:sldId id="412" r:id="rId4"/>
    <p:sldId id="413" r:id="rId5"/>
    <p:sldId id="414" r:id="rId6"/>
    <p:sldId id="415" r:id="rId7"/>
    <p:sldId id="416" r:id="rId8"/>
    <p:sldId id="418" r:id="rId9"/>
    <p:sldId id="419" r:id="rId10"/>
    <p:sldId id="417" r:id="rId11"/>
    <p:sldId id="420" r:id="rId12"/>
    <p:sldId id="421" r:id="rId13"/>
    <p:sldId id="422" r:id="rId14"/>
    <p:sldId id="423" r:id="rId15"/>
    <p:sldId id="425" r:id="rId16"/>
    <p:sldId id="426" r:id="rId17"/>
    <p:sldId id="427" r:id="rId18"/>
    <p:sldId id="428" r:id="rId19"/>
    <p:sldId id="429" r:id="rId20"/>
    <p:sldId id="291" r:id="rId21"/>
    <p:sldId id="292" r:id="rId22"/>
  </p:sldIdLst>
  <p:sldSz cx="7559675" cy="53276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8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pos="4422" userDrawn="1">
          <p15:clr>
            <a:srgbClr val="A4A3A4"/>
          </p15:clr>
        </p15:guide>
        <p15:guide id="5" pos="1310" userDrawn="1">
          <p15:clr>
            <a:srgbClr val="A4A3A4"/>
          </p15:clr>
        </p15:guide>
        <p15:guide id="6" pos="1376" userDrawn="1">
          <p15:clr>
            <a:srgbClr val="A4A3A4"/>
          </p15:clr>
        </p15:guide>
        <p15:guide id="7" pos="2418" userDrawn="1">
          <p15:clr>
            <a:srgbClr val="A4A3A4"/>
          </p15:clr>
        </p15:guide>
        <p15:guide id="10" orient="horz" pos="453" userDrawn="1">
          <p15:clr>
            <a:srgbClr val="A4A3A4"/>
          </p15:clr>
        </p15:guide>
        <p15:guide id="11" orient="horz" pos="24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пивак Сергей" initials="СС" lastIdx="1" clrIdx="0">
    <p:extLst>
      <p:ext uri="{19B8F6BF-5375-455C-9EA6-DF929625EA0E}">
        <p15:presenceInfo xmlns:p15="http://schemas.microsoft.com/office/powerpoint/2012/main" userId="1ab0d20eda20f38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2156"/>
    <a:srgbClr val="FF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89826" autoAdjust="0"/>
  </p:normalViewPr>
  <p:slideViewPr>
    <p:cSldViewPr snapToGrid="0" showGuides="1">
      <p:cViewPr varScale="1">
        <p:scale>
          <a:sx n="124" d="100"/>
          <a:sy n="124" d="100"/>
        </p:scale>
        <p:origin x="372" y="96"/>
      </p:cViewPr>
      <p:guideLst>
        <p:guide orient="horz" pos="1678"/>
        <p:guide pos="340"/>
        <p:guide pos="4422"/>
        <p:guide pos="1310"/>
        <p:guide pos="1376"/>
        <p:guide pos="2418"/>
        <p:guide orient="horz" pos="453"/>
        <p:guide orient="horz" pos="2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ion Pro" panose="020405030502010202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ion Pro" panose="02040503050201020203" pitchFamily="18" charset="0"/>
              </a:defRPr>
            </a:lvl1pPr>
          </a:lstStyle>
          <a:p>
            <a:fld id="{308CA909-1CAE-4D5A-A537-75C524447071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39838" y="1143000"/>
            <a:ext cx="43783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ion Pro" panose="020405030502010202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ion Pro" panose="02040503050201020203" pitchFamily="18" charset="0"/>
              </a:defRPr>
            </a:lvl1pPr>
          </a:lstStyle>
          <a:p>
            <a:fld id="{0A28B019-8E17-4155-8B43-6C88591D21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08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ion Pro" panose="02040503050201020203" pitchFamily="18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E0E73-09B2-40CB-B7E4-1936EFA765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892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того как вы разместили свое первое объявление вам обязательно придут сообщения от мошенников. Они непрерывно мониторят сайт и первыми просматривают новые объявления. И сразу робот пишет вам </a:t>
            </a:r>
            <a:r>
              <a:rPr lang="en-US" dirty="0"/>
              <a:t>SMS</a:t>
            </a:r>
            <a:r>
              <a:rPr lang="ru-RU" dirty="0"/>
              <a:t> с целью получить деньги или пароли.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E0E73-09B2-40CB-B7E4-1936EFA765D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446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712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891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087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255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309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391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4149-206E-4706-B7A9-6B5600A83D1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499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Основой безопасности в интернет среде является понимание адресации. В нашей стране основной домен это «</a:t>
            </a:r>
            <a:r>
              <a:rPr lang="en-US" dirty="0"/>
              <a:t>.ru</a:t>
            </a:r>
            <a:r>
              <a:rPr lang="ru-RU" dirty="0"/>
              <a:t>».</a:t>
            </a:r>
            <a:endParaRPr lang="en-US" dirty="0"/>
          </a:p>
          <a:p>
            <a:r>
              <a:rPr lang="ru-RU" dirty="0"/>
              <a:t>Слева от него идет адрес сайта. </a:t>
            </a:r>
          </a:p>
          <a:p>
            <a:r>
              <a:rPr lang="ru-RU" dirty="0"/>
              <a:t>Например 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avito.ru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сайт 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avito.ru.com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уже мошеннический! В нем две точки. Это значит что он в зоне 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.com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 Его адрес 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ru.com 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и на нем мошенники сделали адрес 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avito.ru.com.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Будьте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внимательны и всегда смотрите на адрес ссылки, которую вы нажимаете. Все мошенничество строиться на ВАШЕЙ невнимательности.</a:t>
            </a:r>
          </a:p>
          <a:p>
            <a:r>
              <a:rPr lang="ru-RU" dirty="0">
                <a:latin typeface="Courier New" panose="02070309020205020404" pitchFamily="49" charset="0"/>
                <a:cs typeface="Times New Roman" panose="02020603050405020304" pitchFamily="18" charset="0"/>
              </a:rPr>
              <a:t>Правильный адрес: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avito.ru\1207076</a:t>
            </a:r>
            <a:endParaRPr lang="ru-RU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Такие адреса могут прийти к вам от мошенников: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avitto.ru\1207076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– ошибка в имени две буквы 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avito.ru.com\1207076 – 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это сайт 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ru.com</a:t>
            </a:r>
            <a:endParaRPr lang="ru-RU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avito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ssl.ru\1207076 – 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это другой сайт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avito-ssl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а не наш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avito</a:t>
            </a:r>
            <a:endParaRPr lang="en-US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Дело в том что в вашем объявлении есть ваше имя, ваш телефон, понятно чем вы занимаетесь, и вы недавно разместили объявления.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Мошенники используют эти данные, чтобы написать вам 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SMS 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личного содержания.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На фото пример 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SMS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 При переходе на сайт 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avito-ssl.info 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списание денег.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Будьте внимательны, научитесь отличать сообщения самого сайта </a:t>
            </a:r>
            <a:r>
              <a:rPr lang="en-US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avito</a:t>
            </a:r>
            <a:r>
              <a:rPr lang="en-US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от мошенников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E0E73-09B2-40CB-B7E4-1936EFA765D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740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2E547E64-0C62-45B2-9A89-C00149B9A9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747" y="490487"/>
            <a:ext cx="6474177" cy="433993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400" kern="1200" dirty="0" smtClean="0">
                <a:solidFill>
                  <a:schemeClr val="tx1"/>
                </a:solidFill>
                <a:latin typeface="Minion Pro" panose="02040503050201020203" pitchFamily="18" charset="0"/>
                <a:ea typeface="+mn-ea"/>
                <a:cs typeface="+mn-cs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1114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 userDrawn="1">
          <p15:clr>
            <a:srgbClr val="FBAE40"/>
          </p15:clr>
        </p15:guide>
        <p15:guide id="2" pos="442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70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77FB-B5E1-450E-B726-984A02D7A9E4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195E-2B78-4FC7-9295-27D045C52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56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83649"/>
            <a:ext cx="6520220" cy="56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976924"/>
            <a:ext cx="6520220" cy="406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8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710397" rtl="0" eaLnBrk="1" latinLnBrk="0" hangingPunct="1">
        <a:lnSpc>
          <a:spcPct val="90000"/>
        </a:lnSpc>
        <a:spcBef>
          <a:spcPct val="0"/>
        </a:spcBef>
        <a:buNone/>
        <a:defRPr sz="3418" kern="1200">
          <a:solidFill>
            <a:schemeClr val="tx1"/>
          </a:solidFill>
          <a:latin typeface="HermesC" panose="04000500000000000000" pitchFamily="82" charset="0"/>
          <a:ea typeface="+mj-ea"/>
          <a:cs typeface="+mj-cs"/>
        </a:defRPr>
      </a:lvl1pPr>
    </p:titleStyle>
    <p:bodyStyle>
      <a:lvl1pPr marL="177599" indent="-177599" algn="l" defTabSz="710397" rtl="0" eaLnBrk="1" latinLnBrk="0" hangingPunct="1">
        <a:lnSpc>
          <a:spcPct val="90000"/>
        </a:lnSpc>
        <a:spcBef>
          <a:spcPts val="777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1pPr>
      <a:lvl2pPr marL="532798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2pPr>
      <a:lvl3pPr marL="887997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554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3pPr>
      <a:lvl4pPr marL="1243195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4pPr>
      <a:lvl5pPr marL="1598394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5pPr>
      <a:lvl6pPr marL="1953593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308791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663990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3019189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1pPr>
      <a:lvl2pPr marL="35519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710397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3pPr>
      <a:lvl4pPr marL="1065596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420795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775993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131192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486391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284158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imgur.com/zmWcqXR.png">
            <a:extLst>
              <a:ext uri="{FF2B5EF4-FFF2-40B4-BE49-F238E27FC236}">
                <a16:creationId xmlns:a16="http://schemas.microsoft.com/office/drawing/2014/main" id="{F9ECECAC-4952-424E-8037-8AE72796A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87" y="1203424"/>
            <a:ext cx="2113301" cy="59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B02411-C749-4376-B462-A14465B4823B}"/>
              </a:ext>
            </a:extLst>
          </p:cNvPr>
          <p:cNvSpPr/>
          <p:nvPr/>
        </p:nvSpPr>
        <p:spPr>
          <a:xfrm>
            <a:off x="162587" y="319463"/>
            <a:ext cx="7234500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3100" dirty="0">
                <a:solidFill>
                  <a:srgbClr val="00B0F0"/>
                </a:solidFill>
                <a:latin typeface="HermesC" panose="04000500000000000000" pitchFamily="82" charset="0"/>
              </a:rPr>
              <a:t>Размещаем объявление </a:t>
            </a:r>
            <a:r>
              <a:rPr lang="en-US" sz="3100" dirty="0" err="1">
                <a:solidFill>
                  <a:srgbClr val="00B0F0"/>
                </a:solidFill>
                <a:latin typeface="HermesC" panose="04000500000000000000" pitchFamily="82" charset="0"/>
              </a:rPr>
              <a:t>Avito</a:t>
            </a:r>
            <a:endParaRPr lang="ru-RU" sz="3100" dirty="0">
              <a:solidFill>
                <a:srgbClr val="00B0F0"/>
              </a:solidFill>
              <a:latin typeface="HermesC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4D9CC5-CC35-4E47-ABB6-F381F6A5E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8" y="284950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22B1AA5-F97D-45F3-871B-92FFBCE73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284950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EAD61BB-9F09-476E-B972-1D1F557A2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59" y="284950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AF98DD7-22D6-43F0-9CF0-96EC534D8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0" y="284950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7F422A-16F0-4BB8-AA88-3E10A85197B3}"/>
              </a:ext>
            </a:extLst>
          </p:cNvPr>
          <p:cNvSpPr txBox="1"/>
          <p:nvPr/>
        </p:nvSpPr>
        <p:spPr>
          <a:xfrm>
            <a:off x="539749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и удержите палец в поле текста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393C5-BAD9-4292-AA5C-346A319D6C7B}"/>
              </a:ext>
            </a:extLst>
          </p:cNvPr>
          <p:cNvSpPr txBox="1"/>
          <p:nvPr/>
        </p:nvSpPr>
        <p:spPr>
          <a:xfrm>
            <a:off x="2179261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 появившимся меню нажмите на три точки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3BD7CF-1F42-45C2-B844-10A2270103FD}"/>
              </a:ext>
            </a:extLst>
          </p:cNvPr>
          <p:cNvSpPr txBox="1"/>
          <p:nvPr/>
        </p:nvSpPr>
        <p:spPr>
          <a:xfrm>
            <a:off x="3848558" y="3631246"/>
            <a:ext cx="1526719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выделить все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166F0-219F-4831-A490-FD9433944FC7}"/>
              </a:ext>
            </a:extLst>
          </p:cNvPr>
          <p:cNvSpPr txBox="1"/>
          <p:nvPr/>
        </p:nvSpPr>
        <p:spPr>
          <a:xfrm>
            <a:off x="5480049" y="3631246"/>
            <a:ext cx="1534737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Копировать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129B7F3-341A-484C-8B1C-C73C52B2D7AD}"/>
              </a:ext>
            </a:extLst>
          </p:cNvPr>
          <p:cNvSpPr/>
          <p:nvPr/>
        </p:nvSpPr>
        <p:spPr>
          <a:xfrm>
            <a:off x="1029541" y="1691037"/>
            <a:ext cx="213913" cy="2139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24F48B4-AA78-4882-B0B7-782F70A15B07}"/>
              </a:ext>
            </a:extLst>
          </p:cNvPr>
          <p:cNvSpPr/>
          <p:nvPr/>
        </p:nvSpPr>
        <p:spPr>
          <a:xfrm flipV="1">
            <a:off x="3209588" y="1473259"/>
            <a:ext cx="135192" cy="21777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1917C1B-29FD-4248-B4D5-2E224E15A526}"/>
              </a:ext>
            </a:extLst>
          </p:cNvPr>
          <p:cNvSpPr/>
          <p:nvPr/>
        </p:nvSpPr>
        <p:spPr>
          <a:xfrm flipV="1">
            <a:off x="4496256" y="1663109"/>
            <a:ext cx="548986" cy="21777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B5E263-29D9-4281-B8BD-D21FA3CA0915}"/>
              </a:ext>
            </a:extLst>
          </p:cNvPr>
          <p:cNvSpPr/>
          <p:nvPr/>
        </p:nvSpPr>
        <p:spPr>
          <a:xfrm flipV="1">
            <a:off x="5555035" y="427867"/>
            <a:ext cx="404607" cy="21777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76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57F422A-16F0-4BB8-AA88-3E10A85197B3}"/>
              </a:ext>
            </a:extLst>
          </p:cNvPr>
          <p:cNvSpPr txBox="1"/>
          <p:nvPr/>
        </p:nvSpPr>
        <p:spPr>
          <a:xfrm>
            <a:off x="539749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Вызовите список активных программ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393C5-BAD9-4292-AA5C-346A319D6C7B}"/>
              </a:ext>
            </a:extLst>
          </p:cNvPr>
          <p:cNvSpPr txBox="1"/>
          <p:nvPr/>
        </p:nvSpPr>
        <p:spPr>
          <a:xfrm>
            <a:off x="2179261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приложение </a:t>
            </a:r>
            <a:r>
              <a:rPr lang="en-US" sz="1400" dirty="0" err="1">
                <a:latin typeface="Minion Pro" panose="02040503050201020203" pitchFamily="18" charset="0"/>
              </a:rPr>
              <a:t>Avito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3BD7CF-1F42-45C2-B844-10A2270103FD}"/>
              </a:ext>
            </a:extLst>
          </p:cNvPr>
          <p:cNvSpPr txBox="1"/>
          <p:nvPr/>
        </p:nvSpPr>
        <p:spPr>
          <a:xfrm>
            <a:off x="3848558" y="3631246"/>
            <a:ext cx="1526719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в поле Описание объявления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166F0-219F-4831-A490-FD9433944FC7}"/>
              </a:ext>
            </a:extLst>
          </p:cNvPr>
          <p:cNvSpPr txBox="1"/>
          <p:nvPr/>
        </p:nvSpPr>
        <p:spPr>
          <a:xfrm>
            <a:off x="5480049" y="3631246"/>
            <a:ext cx="1534737" cy="122149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Удерживайте палец, пока не появиться меню.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Нажмите буфер обмена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A6F1071-69CB-4886-836B-E655F1D59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9" y="304800"/>
            <a:ext cx="1534737" cy="32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0084FB-CF29-47E4-A7EA-BD6F0BC35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304800"/>
            <a:ext cx="1534737" cy="3240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23704C8-F90B-4062-A75F-1EF7BA219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58" y="288758"/>
            <a:ext cx="1534737" cy="3240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060ED4C-4989-4AB4-B7CE-B2B44AB1C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16" y="304800"/>
            <a:ext cx="1534737" cy="3240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09C099-A758-44AC-9FCE-43D1AB5E328D}"/>
              </a:ext>
            </a:extLst>
          </p:cNvPr>
          <p:cNvSpPr/>
          <p:nvPr/>
        </p:nvSpPr>
        <p:spPr>
          <a:xfrm flipV="1">
            <a:off x="775983" y="3369731"/>
            <a:ext cx="258734" cy="17506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0D77DE9A-8C20-49CC-818A-40456BD2B837}"/>
              </a:ext>
            </a:extLst>
          </p:cNvPr>
          <p:cNvCxnSpPr>
            <a:cxnSpLocks/>
          </p:cNvCxnSpPr>
          <p:nvPr/>
        </p:nvCxnSpPr>
        <p:spPr>
          <a:xfrm flipH="1">
            <a:off x="2662668" y="2023815"/>
            <a:ext cx="642006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B0C59AE-4EB5-43A0-AF27-DA4B1910EBE6}"/>
              </a:ext>
            </a:extLst>
          </p:cNvPr>
          <p:cNvSpPr/>
          <p:nvPr/>
        </p:nvSpPr>
        <p:spPr>
          <a:xfrm flipV="1">
            <a:off x="2450541" y="758737"/>
            <a:ext cx="998511" cy="185612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FA9AC59-6E11-4737-9C1E-883A6363DC67}"/>
              </a:ext>
            </a:extLst>
          </p:cNvPr>
          <p:cNvSpPr/>
          <p:nvPr/>
        </p:nvSpPr>
        <p:spPr>
          <a:xfrm>
            <a:off x="5649667" y="1512991"/>
            <a:ext cx="213913" cy="2139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E4EABF9-F9E9-4666-A8A4-E32F1950FCBF}"/>
              </a:ext>
            </a:extLst>
          </p:cNvPr>
          <p:cNvSpPr/>
          <p:nvPr/>
        </p:nvSpPr>
        <p:spPr>
          <a:xfrm flipV="1">
            <a:off x="3911621" y="1420814"/>
            <a:ext cx="1463656" cy="42402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8CCB674-56C2-4C79-B4CE-3AD8BEB1D412}"/>
              </a:ext>
            </a:extLst>
          </p:cNvPr>
          <p:cNvSpPr/>
          <p:nvPr/>
        </p:nvSpPr>
        <p:spPr>
          <a:xfrm flipV="1">
            <a:off x="5556269" y="1271894"/>
            <a:ext cx="499626" cy="21391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80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57F422A-16F0-4BB8-AA88-3E10A85197B3}"/>
              </a:ext>
            </a:extLst>
          </p:cNvPr>
          <p:cNvSpPr txBox="1"/>
          <p:nvPr/>
        </p:nvSpPr>
        <p:spPr>
          <a:xfrm>
            <a:off x="539749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в буфере скопированный вами текст. Он вставиться в поле описание.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393C5-BAD9-4292-AA5C-346A319D6C7B}"/>
              </a:ext>
            </a:extLst>
          </p:cNvPr>
          <p:cNvSpPr txBox="1"/>
          <p:nvPr/>
        </p:nvSpPr>
        <p:spPr>
          <a:xfrm>
            <a:off x="2179261" y="3631246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 поле Плата укажите сумму согласованную с преподавателем.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3BD7CF-1F42-45C2-B844-10A2270103FD}"/>
              </a:ext>
            </a:extLst>
          </p:cNvPr>
          <p:cNvSpPr txBox="1"/>
          <p:nvPr/>
        </p:nvSpPr>
        <p:spPr>
          <a:xfrm>
            <a:off x="3848558" y="3631246"/>
            <a:ext cx="1526719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 поле место оказываемых услуг укажите город, район или Россия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166F0-219F-4831-A490-FD9433944FC7}"/>
              </a:ext>
            </a:extLst>
          </p:cNvPr>
          <p:cNvSpPr txBox="1"/>
          <p:nvPr/>
        </p:nvSpPr>
        <p:spPr>
          <a:xfrm>
            <a:off x="5480049" y="3631246"/>
            <a:ext cx="1534737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Подтвердите выбор на карте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D76F789-C550-45C0-B3CA-AE78C1FDA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9" y="304800"/>
            <a:ext cx="1534737" cy="3240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лавиатура&#10;&#10;Автоматически созданное описание">
            <a:extLst>
              <a:ext uri="{FF2B5EF4-FFF2-40B4-BE49-F238E27FC236}">
                <a16:creationId xmlns:a16="http://schemas.microsoft.com/office/drawing/2014/main" id="{D8C5B97F-9BBF-45CC-854A-7134DBEDA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61" y="304800"/>
            <a:ext cx="1534737" cy="3240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D793253-93F7-45B9-AF57-19790A123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8" y="304800"/>
            <a:ext cx="1534737" cy="3240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A137195-F6E7-49F4-A241-8418E93E7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78" y="288324"/>
            <a:ext cx="1534737" cy="3240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FEEAEE8-08AE-4AE9-B33D-DB50C4D9FC2C}"/>
              </a:ext>
            </a:extLst>
          </p:cNvPr>
          <p:cNvSpPr/>
          <p:nvPr/>
        </p:nvSpPr>
        <p:spPr>
          <a:xfrm flipV="1">
            <a:off x="1057304" y="2314630"/>
            <a:ext cx="499626" cy="72534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E1B0F5E-B8D1-4719-B523-CF22123506B4}"/>
              </a:ext>
            </a:extLst>
          </p:cNvPr>
          <p:cNvSpPr/>
          <p:nvPr/>
        </p:nvSpPr>
        <p:spPr>
          <a:xfrm flipV="1">
            <a:off x="2206165" y="1770933"/>
            <a:ext cx="1507831" cy="27205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4643FF8-4CD4-4261-8FAA-9733C757C816}"/>
              </a:ext>
            </a:extLst>
          </p:cNvPr>
          <p:cNvSpPr/>
          <p:nvPr/>
        </p:nvSpPr>
        <p:spPr>
          <a:xfrm flipV="1">
            <a:off x="3896497" y="2680301"/>
            <a:ext cx="1408669" cy="28532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64B2913-3E00-4022-87BE-445E0BDBA886}"/>
              </a:ext>
            </a:extLst>
          </p:cNvPr>
          <p:cNvSpPr/>
          <p:nvPr/>
        </p:nvSpPr>
        <p:spPr>
          <a:xfrm flipV="1">
            <a:off x="5543082" y="3064692"/>
            <a:ext cx="1408669" cy="28532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7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57F422A-16F0-4BB8-AA88-3E10A85197B3}"/>
              </a:ext>
            </a:extLst>
          </p:cNvPr>
          <p:cNvSpPr txBox="1"/>
          <p:nvPr/>
        </p:nvSpPr>
        <p:spPr>
          <a:xfrm>
            <a:off x="539749" y="3565341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Вернитесь в поле описание и удалите лишний текст. Заголовок объявления и цену.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393C5-BAD9-4292-AA5C-346A319D6C7B}"/>
              </a:ext>
            </a:extLst>
          </p:cNvPr>
          <p:cNvSpPr txBox="1"/>
          <p:nvPr/>
        </p:nvSpPr>
        <p:spPr>
          <a:xfrm>
            <a:off x="2179261" y="3565341"/>
            <a:ext cx="1539876" cy="101489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Убедитесь что все поля заполнены верно. Нажмите Подтвердить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3BD7CF-1F42-45C2-B844-10A2270103FD}"/>
              </a:ext>
            </a:extLst>
          </p:cNvPr>
          <p:cNvSpPr txBox="1"/>
          <p:nvPr/>
        </p:nvSpPr>
        <p:spPr>
          <a:xfrm>
            <a:off x="3848558" y="3565341"/>
            <a:ext cx="1526719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Укажите адрес вашей электронной почты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166F0-219F-4831-A490-FD9433944FC7}"/>
              </a:ext>
            </a:extLst>
          </p:cNvPr>
          <p:cNvSpPr txBox="1"/>
          <p:nvPr/>
        </p:nvSpPr>
        <p:spPr>
          <a:xfrm>
            <a:off x="5480049" y="3565341"/>
            <a:ext cx="1551032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 поле Способ связи выберите По телефону и в сообщениях.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Нажмите Разместить объявление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908C81-4B3E-45DA-BEA2-F394774A7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44" y="164759"/>
            <a:ext cx="1534737" cy="3240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E5A07A9-DECA-44B1-AB0A-92D679445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4" y="164759"/>
            <a:ext cx="1534737" cy="324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E2FAE0A-BCD5-475B-9A72-5ECB934AB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380" y="164759"/>
            <a:ext cx="1534737" cy="32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лавиатур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DF4F92F8-8B63-44D7-A798-D28738784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58" y="164759"/>
            <a:ext cx="1534737" cy="3240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EFAF97-2BC9-42A7-A64C-81FB07A76556}"/>
              </a:ext>
            </a:extLst>
          </p:cNvPr>
          <p:cNvSpPr/>
          <p:nvPr/>
        </p:nvSpPr>
        <p:spPr>
          <a:xfrm flipV="1">
            <a:off x="2239413" y="2932889"/>
            <a:ext cx="1408669" cy="28532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C31DFE9-C410-4277-935E-3903533A2338}"/>
              </a:ext>
            </a:extLst>
          </p:cNvPr>
          <p:cNvSpPr/>
          <p:nvPr/>
        </p:nvSpPr>
        <p:spPr>
          <a:xfrm flipV="1">
            <a:off x="591627" y="595788"/>
            <a:ext cx="1408669" cy="124948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02573B5-AEA4-4C1C-9B97-9D2611912963}"/>
              </a:ext>
            </a:extLst>
          </p:cNvPr>
          <p:cNvSpPr/>
          <p:nvPr/>
        </p:nvSpPr>
        <p:spPr>
          <a:xfrm flipV="1">
            <a:off x="3907582" y="1044919"/>
            <a:ext cx="1408669" cy="28532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EBFC3C1-48CF-4E82-A9CC-5C6640C7FAE3}"/>
              </a:ext>
            </a:extLst>
          </p:cNvPr>
          <p:cNvSpPr/>
          <p:nvPr/>
        </p:nvSpPr>
        <p:spPr>
          <a:xfrm flipV="1">
            <a:off x="5520736" y="1702615"/>
            <a:ext cx="1510345" cy="40627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578C23F-5FC9-49F1-A605-7A4908A77E71}"/>
              </a:ext>
            </a:extLst>
          </p:cNvPr>
          <p:cNvSpPr/>
          <p:nvPr/>
        </p:nvSpPr>
        <p:spPr>
          <a:xfrm flipV="1">
            <a:off x="5509580" y="2916412"/>
            <a:ext cx="1510345" cy="28532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78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57F422A-16F0-4BB8-AA88-3E10A85197B3}"/>
              </a:ext>
            </a:extLst>
          </p:cNvPr>
          <p:cNvSpPr txBox="1"/>
          <p:nvPr/>
        </p:nvSpPr>
        <p:spPr>
          <a:xfrm>
            <a:off x="539749" y="3565341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Платные услуги мы разберем позже.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Выберите Продолжить без изменений.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393C5-BAD9-4292-AA5C-346A319D6C7B}"/>
              </a:ext>
            </a:extLst>
          </p:cNvPr>
          <p:cNvSpPr txBox="1"/>
          <p:nvPr/>
        </p:nvSpPr>
        <p:spPr>
          <a:xfrm>
            <a:off x="2179261" y="3565341"/>
            <a:ext cx="1539876" cy="101489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Продолжить без изменений.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3BD7CF-1F42-45C2-B844-10A2270103FD}"/>
              </a:ext>
            </a:extLst>
          </p:cNvPr>
          <p:cNvSpPr txBox="1"/>
          <p:nvPr/>
        </p:nvSpPr>
        <p:spPr>
          <a:xfrm>
            <a:off x="3848558" y="3565341"/>
            <a:ext cx="1526719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Разместить без услуг.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166F0-219F-4831-A490-FD9433944FC7}"/>
              </a:ext>
            </a:extLst>
          </p:cNvPr>
          <p:cNvSpPr txBox="1"/>
          <p:nvPr/>
        </p:nvSpPr>
        <p:spPr>
          <a:xfrm>
            <a:off x="5480049" y="3565341"/>
            <a:ext cx="1551032" cy="76602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Поздравляем, ваше объявление размещено!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7F2F00-DB32-41F6-9B3D-7978EA4AF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8" y="0"/>
            <a:ext cx="1534737" cy="32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8A1B34-F50A-4B09-949D-703C3C202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61" y="0"/>
            <a:ext cx="1534737" cy="32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059CE2-4B69-4D2C-8040-BD821E79F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78" y="0"/>
            <a:ext cx="1534737" cy="32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9BBF57-A309-4001-84D7-C71B6456D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8" y="0"/>
            <a:ext cx="1534737" cy="3240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970802-657B-4698-A878-8C7235452033}"/>
              </a:ext>
            </a:extLst>
          </p:cNvPr>
          <p:cNvSpPr/>
          <p:nvPr/>
        </p:nvSpPr>
        <p:spPr>
          <a:xfrm flipV="1">
            <a:off x="561259" y="2783304"/>
            <a:ext cx="1510345" cy="25356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9077674-C670-45AA-9951-8D88737F47D7}"/>
              </a:ext>
            </a:extLst>
          </p:cNvPr>
          <p:cNvSpPr/>
          <p:nvPr/>
        </p:nvSpPr>
        <p:spPr>
          <a:xfrm flipV="1">
            <a:off x="2191456" y="2783304"/>
            <a:ext cx="1510345" cy="25356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EB3AC65-837B-4BB9-A45F-23EE98031578}"/>
              </a:ext>
            </a:extLst>
          </p:cNvPr>
          <p:cNvSpPr/>
          <p:nvPr/>
        </p:nvSpPr>
        <p:spPr>
          <a:xfrm flipV="1">
            <a:off x="3856744" y="2783304"/>
            <a:ext cx="1510345" cy="25356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3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CED620-27E3-4A59-B1CD-4DD1DFECAFF8}"/>
              </a:ext>
            </a:extLst>
          </p:cNvPr>
          <p:cNvSpPr txBox="1"/>
          <p:nvPr/>
        </p:nvSpPr>
        <p:spPr>
          <a:xfrm>
            <a:off x="539749" y="1199608"/>
            <a:ext cx="4477925" cy="203132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Не переходите в другие мессенджеры, общайтесь только на Авито.</a:t>
            </a:r>
          </a:p>
          <a:p>
            <a:r>
              <a:rPr lang="ru-RU" dirty="0"/>
              <a:t> Не делитесь своими данными с другими людьми. Ваши почта, паспорт и трёхзначный код с карты нужны только злоумышленникам.</a:t>
            </a:r>
          </a:p>
          <a:p>
            <a:r>
              <a:rPr lang="ru-RU" dirty="0"/>
              <a:t>Не переходите по ссылкам собеседника. Если продаёте с доставкой, форму для получения оплаты мы дадим прямо в мессенджере — через кнопку.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D9E33A-7B55-4C1C-A414-C043DC23E237}"/>
              </a:ext>
            </a:extLst>
          </p:cNvPr>
          <p:cNvSpPr/>
          <p:nvPr/>
        </p:nvSpPr>
        <p:spPr>
          <a:xfrm>
            <a:off x="162587" y="655065"/>
            <a:ext cx="7234500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HermesC" panose="04000500000000000000" pitchFamily="82" charset="0"/>
              </a:rPr>
              <a:t>Берегитесь мошенников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CA6382-7596-4179-9184-99727CE798E8}"/>
              </a:ext>
            </a:extLst>
          </p:cNvPr>
          <p:cNvSpPr/>
          <p:nvPr/>
        </p:nvSpPr>
        <p:spPr>
          <a:xfrm>
            <a:off x="162587" y="3088654"/>
            <a:ext cx="7234500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HermesC" panose="04000500000000000000" pitchFamily="82" charset="0"/>
              </a:rPr>
              <a:t>Подделки адреса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A6C1C-F539-4BDB-98BB-FC42676A4E67}"/>
              </a:ext>
            </a:extLst>
          </p:cNvPr>
          <p:cNvSpPr txBox="1"/>
          <p:nvPr/>
        </p:nvSpPr>
        <p:spPr>
          <a:xfrm>
            <a:off x="539749" y="3651795"/>
            <a:ext cx="6480175" cy="203132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Самый частый способ обмануть это прислать сообщение. В котором говориться что вам будут зачислены деньги. Для получения денег вам нужно перейти по ссылке, которая выглядит как </a:t>
            </a:r>
            <a:r>
              <a:rPr lang="en-US" dirty="0" err="1"/>
              <a:t>avito</a:t>
            </a:r>
            <a:r>
              <a:rPr lang="en-US" dirty="0"/>
              <a:t>. </a:t>
            </a:r>
            <a:r>
              <a:rPr lang="ru-RU" dirty="0"/>
              <a:t>На самом деле это не ссылка на сайт авито эта ссылка на поддельный сайт где с вас попытаются списать деньги. </a:t>
            </a:r>
          </a:p>
          <a:p>
            <a:r>
              <a:rPr lang="ru-RU" dirty="0"/>
              <a:t>Разберемся как отличить настоящий сайт от поддельного.</a:t>
            </a:r>
          </a:p>
        </p:txBody>
      </p:sp>
      <p:pic>
        <p:nvPicPr>
          <p:cNvPr id="8" name="Picture 2" descr="https://i.imgur.com/zmWcqXR.png">
            <a:extLst>
              <a:ext uri="{FF2B5EF4-FFF2-40B4-BE49-F238E27FC236}">
                <a16:creationId xmlns:a16="http://schemas.microsoft.com/office/drawing/2014/main" id="{C82FCB67-6F5A-44D1-A3C2-A2A778A2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559" y="1638818"/>
            <a:ext cx="2008365" cy="56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D5F7640-CD3A-4E8B-B222-D53B61D0C482}"/>
              </a:ext>
            </a:extLst>
          </p:cNvPr>
          <p:cNvSpPr/>
          <p:nvPr/>
        </p:nvSpPr>
        <p:spPr>
          <a:xfrm>
            <a:off x="162587" y="151496"/>
            <a:ext cx="7234500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3100" dirty="0">
                <a:solidFill>
                  <a:srgbClr val="00B0F0"/>
                </a:solidFill>
                <a:latin typeface="HermesC" panose="04000500000000000000" pitchFamily="82" charset="0"/>
              </a:rPr>
              <a:t>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39115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C50581-4764-40D1-BF7C-695426C5A7D6}"/>
              </a:ext>
            </a:extLst>
          </p:cNvPr>
          <p:cNvSpPr txBox="1"/>
          <p:nvPr/>
        </p:nvSpPr>
        <p:spPr>
          <a:xfrm>
            <a:off x="539749" y="505538"/>
            <a:ext cx="6480175" cy="90509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В интернете есть жесткая адресация. Это как номер паспорта и подделать ее нельзя.</a:t>
            </a:r>
          </a:p>
          <a:p>
            <a:r>
              <a:rPr lang="ru-RU" dirty="0"/>
              <a:t>Она строиться на имени домена.</a:t>
            </a:r>
            <a:r>
              <a:rPr lang="en-US" dirty="0"/>
              <a:t> </a:t>
            </a:r>
            <a:r>
              <a:rPr lang="ru-RU" dirty="0"/>
              <a:t>У настоящего сайта всегда будет</a:t>
            </a:r>
            <a:r>
              <a:rPr lang="en-US" dirty="0"/>
              <a:t> avito.ru/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3FD72-B3C0-47F8-900D-2BA6CCFECEF0}"/>
              </a:ext>
            </a:extLst>
          </p:cNvPr>
          <p:cNvSpPr txBox="1"/>
          <p:nvPr/>
        </p:nvSpPr>
        <p:spPr>
          <a:xfrm>
            <a:off x="539749" y="2025903"/>
            <a:ext cx="6480175" cy="43354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en-US" sz="2400" b="1" dirty="0">
                <a:solidFill>
                  <a:srgbClr val="00B050"/>
                </a:solidFill>
              </a:rPr>
              <a:t>https://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www.</a:t>
            </a:r>
            <a:r>
              <a:rPr lang="en-US" sz="2400" b="1" dirty="0">
                <a:solidFill>
                  <a:srgbClr val="0070C0"/>
                </a:solidFill>
              </a:rPr>
              <a:t>avito</a:t>
            </a:r>
            <a:r>
              <a:rPr lang="en-US" sz="2400" b="1" dirty="0">
                <a:solidFill>
                  <a:srgbClr val="C52156"/>
                </a:solidFill>
              </a:rPr>
              <a:t>.ru</a:t>
            </a:r>
            <a:r>
              <a:rPr lang="en-US" sz="2400" b="1" dirty="0"/>
              <a:t>/podolsk/nedvizhimost</a:t>
            </a:r>
            <a:endParaRPr lang="ru-RU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8B3B3-86BA-4E6F-8C67-9785CF32A990}"/>
              </a:ext>
            </a:extLst>
          </p:cNvPr>
          <p:cNvSpPr txBox="1"/>
          <p:nvPr/>
        </p:nvSpPr>
        <p:spPr>
          <a:xfrm>
            <a:off x="3875970" y="3171595"/>
            <a:ext cx="3143955" cy="523220"/>
          </a:xfrm>
          <a:prstGeom prst="accentBorderCallout2">
            <a:avLst>
              <a:gd name="adj1" fmla="val 18750"/>
              <a:gd name="adj2" fmla="val -793"/>
              <a:gd name="adj3" fmla="val 18750"/>
              <a:gd name="adj4" fmla="val -27382"/>
              <a:gd name="adj5" fmla="val -148113"/>
              <a:gd name="adj6" fmla="val -45901"/>
            </a:avLst>
          </a:prstGeom>
          <a:solidFill>
            <a:srgbClr val="1258C8"/>
          </a:solidFill>
          <a:ln>
            <a:solidFill>
              <a:srgbClr val="1258C8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Домен сайта.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авито ВСЕГДА будет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avito</a:t>
            </a:r>
            <a:endParaRPr lang="ru-RU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1197D-D1B7-4B1B-BA09-1BC216F0B400}"/>
              </a:ext>
            </a:extLst>
          </p:cNvPr>
          <p:cNvSpPr txBox="1"/>
          <p:nvPr/>
        </p:nvSpPr>
        <p:spPr>
          <a:xfrm>
            <a:off x="3875970" y="2784891"/>
            <a:ext cx="3143955" cy="307777"/>
          </a:xfrm>
          <a:prstGeom prst="accentBorderCallout2">
            <a:avLst>
              <a:gd name="adj1" fmla="val 18750"/>
              <a:gd name="adj2" fmla="val -793"/>
              <a:gd name="adj3" fmla="val 18750"/>
              <a:gd name="adj4" fmla="val -16667"/>
              <a:gd name="adj5" fmla="val -135082"/>
              <a:gd name="adj6" fmla="val -26002"/>
            </a:avLst>
          </a:prstGeom>
          <a:solidFill>
            <a:srgbClr val="C52156"/>
          </a:solidFill>
          <a:ln>
            <a:solidFill>
              <a:srgbClr val="C52156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Страна. У нас будет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.ru</a:t>
            </a:r>
            <a:endParaRPr lang="ru-RU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BF4352-4853-4E4B-A9E9-30E275BD351B}"/>
              </a:ext>
            </a:extLst>
          </p:cNvPr>
          <p:cNvSpPr txBox="1"/>
          <p:nvPr/>
        </p:nvSpPr>
        <p:spPr>
          <a:xfrm>
            <a:off x="3875970" y="3757765"/>
            <a:ext cx="3143955" cy="523220"/>
          </a:xfrm>
          <a:prstGeom prst="accentBorderCallout2">
            <a:avLst>
              <a:gd name="adj1" fmla="val 18750"/>
              <a:gd name="adj2" fmla="val -793"/>
              <a:gd name="adj3" fmla="val 17217"/>
              <a:gd name="adj4" fmla="val -35291"/>
              <a:gd name="adj5" fmla="val -258490"/>
              <a:gd name="adj6" fmla="val -64781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Домен 2 уровня. Может быть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 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 другой или не быть совсем</a:t>
            </a:r>
            <a:endParaRPr lang="ru-RU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5FB41-D100-43EA-A497-87D157264247}"/>
              </a:ext>
            </a:extLst>
          </p:cNvPr>
          <p:cNvSpPr txBox="1"/>
          <p:nvPr/>
        </p:nvSpPr>
        <p:spPr>
          <a:xfrm>
            <a:off x="3875970" y="4343935"/>
            <a:ext cx="3143955" cy="307777"/>
          </a:xfrm>
          <a:prstGeom prst="accentBorderCallout2">
            <a:avLst>
              <a:gd name="adj1" fmla="val 18750"/>
              <a:gd name="adj2" fmla="val -793"/>
              <a:gd name="adj3" fmla="val 16144"/>
              <a:gd name="adj4" fmla="val -47282"/>
              <a:gd name="adj5" fmla="val -643276"/>
              <a:gd name="adj6" fmla="val -87742"/>
            </a:avLst>
          </a:prstGeom>
          <a:solidFill>
            <a:srgbClr val="66A825"/>
          </a:solidFill>
          <a:ln>
            <a:solidFill>
              <a:srgbClr val="66A825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 передачи. Всегда: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endParaRPr lang="ru-RU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C9192-C3E3-44ED-9812-1C8CA02F3874}"/>
              </a:ext>
            </a:extLst>
          </p:cNvPr>
          <p:cNvSpPr txBox="1"/>
          <p:nvPr/>
        </p:nvSpPr>
        <p:spPr>
          <a:xfrm>
            <a:off x="3875970" y="1346529"/>
            <a:ext cx="3143955" cy="523220"/>
          </a:xfrm>
          <a:prstGeom prst="accentBorderCallout2">
            <a:avLst>
              <a:gd name="adj1" fmla="val 18750"/>
              <a:gd name="adj2" fmla="val -793"/>
              <a:gd name="adj3" fmla="val 18750"/>
              <a:gd name="adj4" fmla="val -7227"/>
              <a:gd name="adj5" fmla="val 145460"/>
              <a:gd name="adj6" fmla="val -1783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Страница на сайте после знака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Тут может быть любые символы</a:t>
            </a:r>
            <a:endParaRPr lang="ru-RU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8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69B904-E693-48F2-BCDC-326AF58FF9E1}"/>
              </a:ext>
            </a:extLst>
          </p:cNvPr>
          <p:cNvSpPr txBox="1"/>
          <p:nvPr/>
        </p:nvSpPr>
        <p:spPr>
          <a:xfrm>
            <a:off x="539749" y="505538"/>
            <a:ext cx="6480175" cy="201307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Мошенники создают поддельные сайты. Внешне они выглядят как копия </a:t>
            </a:r>
            <a:r>
              <a:rPr lang="en-US" dirty="0" err="1"/>
              <a:t>avito</a:t>
            </a:r>
            <a:r>
              <a:rPr lang="en-US" dirty="0"/>
              <a:t>?</a:t>
            </a:r>
            <a:endParaRPr lang="ru-RU" dirty="0"/>
          </a:p>
          <a:p>
            <a:r>
              <a:rPr lang="ru-RU" dirty="0"/>
              <a:t>Но располагаются по другому адресу. Они добавляют буквы к домену.</a:t>
            </a:r>
          </a:p>
          <a:p>
            <a:endParaRPr lang="ru-RU" dirty="0"/>
          </a:p>
          <a:p>
            <a:r>
              <a:rPr lang="ru-RU" dirty="0"/>
              <a:t>Примеры:</a:t>
            </a:r>
          </a:p>
          <a:p>
            <a:r>
              <a:rPr lang="en-US" dirty="0"/>
              <a:t>www.avito.ru</a:t>
            </a:r>
            <a:r>
              <a:rPr lang="ru-RU" dirty="0"/>
              <a:t> </a:t>
            </a:r>
            <a:r>
              <a:rPr lang="en-US" dirty="0"/>
              <a:t>– </a:t>
            </a:r>
            <a:r>
              <a:rPr lang="ru-RU" dirty="0"/>
              <a:t>настоящий сайт</a:t>
            </a:r>
          </a:p>
          <a:p>
            <a:r>
              <a:rPr lang="en-US" dirty="0"/>
              <a:t>www.home-avito.ru</a:t>
            </a:r>
          </a:p>
          <a:p>
            <a:r>
              <a:rPr lang="en-US" dirty="0"/>
              <a:t>avito.com.ru</a:t>
            </a:r>
            <a:endParaRPr lang="ru-RU" dirty="0"/>
          </a:p>
          <a:p>
            <a:r>
              <a:rPr lang="en-US" dirty="0"/>
              <a:t>auto.avito.ru.io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1A6D66-18C7-45A5-9A67-106E969FEE6F}"/>
              </a:ext>
            </a:extLst>
          </p:cNvPr>
          <p:cNvSpPr txBox="1"/>
          <p:nvPr/>
        </p:nvSpPr>
        <p:spPr>
          <a:xfrm>
            <a:off x="539749" y="2930814"/>
            <a:ext cx="6480175" cy="189129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Укажите каким ссылкам можно верить: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https://www.avito-deliveryd.ru/?nizhniy_novgorod/iskusstvennaya_elka_240</a:t>
            </a:r>
            <a:endParaRPr lang="ru-RU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https://www.avito.ru/podolsk/predlozheniya_uslug?cd=1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https://sdelka-avito.ru/?id=bb228442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https://avito-biznes.ru.com/order.php?id=3827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https://avito.ru/kachestvennaya_uborka_kvartir_domov_kottedzhey_1213125182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BE2278-CF6F-4BE5-A3C8-0B0C53499968}"/>
              </a:ext>
            </a:extLst>
          </p:cNvPr>
          <p:cNvSpPr/>
          <p:nvPr/>
        </p:nvSpPr>
        <p:spPr>
          <a:xfrm>
            <a:off x="162587" y="2264002"/>
            <a:ext cx="7234500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HermesC" panose="04000500000000000000" pitchFamily="82" charset="0"/>
              </a:rPr>
              <a:t>Задание</a:t>
            </a:r>
          </a:p>
        </p:txBody>
      </p:sp>
    </p:spTree>
    <p:extLst>
      <p:ext uri="{BB962C8B-B14F-4D97-AF65-F5344CB8AC3E}">
        <p14:creationId xmlns:p14="http://schemas.microsoft.com/office/powerpoint/2010/main" val="543121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B3F605-CD5D-4478-81C9-CFC02F01924A}"/>
              </a:ext>
            </a:extLst>
          </p:cNvPr>
          <p:cNvSpPr txBox="1"/>
          <p:nvPr/>
        </p:nvSpPr>
        <p:spPr>
          <a:xfrm>
            <a:off x="539749" y="719138"/>
            <a:ext cx="6480175" cy="353943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endParaRPr lang="ru-RU" dirty="0"/>
          </a:p>
          <a:p>
            <a:r>
              <a:rPr lang="ru-RU" dirty="0"/>
              <a:t>В этом случае обман производится продавца. Ему звонят и спрашивают о том товаре, который был выставлен им в объявлении. Затем говорят о том, что хотят оплатить прямо сейчас всю сумму, чтобы забронировать за собой этот товар. И для этого просят информацию о банковской карте. Но запрашивают не только номер карты, а полностью всю информацию с нее, в том числе и код на обратной стороне — </a:t>
            </a:r>
            <a:r>
              <a:rPr lang="ru-RU" dirty="0" err="1"/>
              <a:t>CVV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После передачи такой информации средства с вашей карты будут сняты мгновенно. Поэтому никогда не сообщайте другую информацию с вашей пластиковой карты, кроме ее номера.</a:t>
            </a:r>
          </a:p>
          <a:p>
            <a:r>
              <a:rPr lang="ru-RU" dirty="0"/>
              <a:t>Этот способ может действовать еще другим способом, когда вам дают ссылку на сайт, с помощью которого вы можете получить положенные деньги. Для этого вам также придется ввести все данные карты, и средства автоматически будут списаны мошенниками с вашего счета.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A3E68F-C945-447F-8CEC-4511BB576BCC}"/>
              </a:ext>
            </a:extLst>
          </p:cNvPr>
          <p:cNvSpPr/>
          <p:nvPr/>
        </p:nvSpPr>
        <p:spPr>
          <a:xfrm>
            <a:off x="162587" y="298844"/>
            <a:ext cx="7234500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HermesC" panose="04000500000000000000" pitchFamily="82" charset="0"/>
              </a:rPr>
              <a:t>Мошенничество с картой</a:t>
            </a:r>
          </a:p>
        </p:txBody>
      </p:sp>
    </p:spTree>
    <p:extLst>
      <p:ext uri="{BB962C8B-B14F-4D97-AF65-F5344CB8AC3E}">
        <p14:creationId xmlns:p14="http://schemas.microsoft.com/office/powerpoint/2010/main" val="2471038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8C1F64-8D6E-4AB9-9415-4C85580DD367}"/>
              </a:ext>
            </a:extLst>
          </p:cNvPr>
          <p:cNvSpPr txBox="1"/>
          <p:nvPr/>
        </p:nvSpPr>
        <p:spPr>
          <a:xfrm>
            <a:off x="539751" y="938463"/>
            <a:ext cx="6480174" cy="332398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1.Всегда проверять номер телефона по поисковым системам. Нередко бывает так, что обманутые люди в сетях размещают информацию о мошенниках. Поэтому вы сможете о них узнать по номеру телефона.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2.Никаких </a:t>
            </a:r>
            <a:r>
              <a:rPr lang="ru-RU" dirty="0" err="1"/>
              <a:t>предоплат</a:t>
            </a:r>
            <a:r>
              <a:rPr lang="ru-RU" dirty="0"/>
              <a:t>. Помните, что в этом случае вы работаете не с юридическим лицом, которое несет ответственность перед законом. Ваша предоплата никак не защищена, поэтому все риски вы берете на себя. Пользуйтесь наложенным платежом, если нет возможности лично встретиться с продавцом.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﻿3.Никогда не сообщайте всю информацию с карты, особенно 3 цифры с задней стороны. Для перевода денежных средств достаточно назвать только основной номер карты. А все остальные сведения не требуются для переводов средств.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﻿4. Не высылайте свой паспорт. Он не требуется для совершения сделок между обычными людьми. А мошенники могут использовать его в своих целях.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﻿5. Всегда проверяйте полученный товар сразу. Впоследствии вам сложно будет его вернуть. Но если вы его проверите вовремя, вы будете иметь возможность отказаться от него.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4BEA763-FA0D-41DB-B4FD-CC7A15401947}"/>
              </a:ext>
            </a:extLst>
          </p:cNvPr>
          <p:cNvSpPr/>
          <p:nvPr/>
        </p:nvSpPr>
        <p:spPr>
          <a:xfrm>
            <a:off x="162587" y="312821"/>
            <a:ext cx="7234500" cy="567642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HermesC" panose="04000500000000000000" pitchFamily="82" charset="0"/>
              </a:rPr>
              <a:t>Как защититься от мошенничества</a:t>
            </a:r>
          </a:p>
        </p:txBody>
      </p:sp>
    </p:spTree>
    <p:extLst>
      <p:ext uri="{BB962C8B-B14F-4D97-AF65-F5344CB8AC3E}">
        <p14:creationId xmlns:p14="http://schemas.microsoft.com/office/powerpoint/2010/main" val="3138607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70764CF-2929-4240-9B0E-8C8C3E297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38" y="875672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24F7856-4146-4265-A29F-7CCE587D8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59" y="875672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ECFAB5-B185-4F96-B81F-9830CCDDB620}"/>
              </a:ext>
            </a:extLst>
          </p:cNvPr>
          <p:cNvSpPr/>
          <p:nvPr/>
        </p:nvSpPr>
        <p:spPr>
          <a:xfrm>
            <a:off x="539750" y="335764"/>
            <a:ext cx="6480176" cy="316168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HermesC" panose="04000500000000000000" pitchFamily="82" charset="0"/>
              </a:rPr>
              <a:t>Установка приложение </a:t>
            </a:r>
            <a:r>
              <a:rPr lang="en-US" sz="2000" dirty="0" err="1">
                <a:solidFill>
                  <a:srgbClr val="00B0F0"/>
                </a:solidFill>
                <a:latin typeface="HermesC" panose="04000500000000000000" pitchFamily="82" charset="0"/>
              </a:rPr>
              <a:t>Avito</a:t>
            </a:r>
            <a:endParaRPr lang="ru-RU" sz="2000" dirty="0">
              <a:solidFill>
                <a:srgbClr val="00B0F0"/>
              </a:solidFill>
              <a:latin typeface="HermesC" panose="04000500000000000000" pitchFamily="8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4431AC-2CB9-4A35-A73F-23EFBB2AF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875672"/>
            <a:ext cx="1534737" cy="3240000"/>
          </a:xfrm>
          <a:prstGeom prst="rect">
            <a:avLst/>
          </a:prstGeom>
        </p:spPr>
      </p:pic>
      <p:sp>
        <p:nvSpPr>
          <p:cNvPr id="16" name="Скругленный прямоугольник 41">
            <a:extLst>
              <a:ext uri="{FF2B5EF4-FFF2-40B4-BE49-F238E27FC236}">
                <a16:creationId xmlns:a16="http://schemas.microsoft.com/office/drawing/2014/main" id="{64C67846-4427-415D-8553-8FCA783A0BD3}"/>
              </a:ext>
            </a:extLst>
          </p:cNvPr>
          <p:cNvSpPr/>
          <p:nvPr/>
        </p:nvSpPr>
        <p:spPr>
          <a:xfrm>
            <a:off x="1260410" y="2978294"/>
            <a:ext cx="411249" cy="405269"/>
          </a:xfrm>
          <a:prstGeom prst="roundRect">
            <a:avLst>
              <a:gd name="adj" fmla="val 8686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8" dirty="0">
              <a:latin typeface="Minion Pro" panose="02040503050201020203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D3501BB-DD4A-4635-8278-2E709F2A6598}"/>
              </a:ext>
            </a:extLst>
          </p:cNvPr>
          <p:cNvSpPr/>
          <p:nvPr/>
        </p:nvSpPr>
        <p:spPr>
          <a:xfrm flipV="1">
            <a:off x="2172187" y="983965"/>
            <a:ext cx="1533539" cy="2515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6FCFFCD-EEAD-4C1C-AD5B-A9339BC250DF}"/>
              </a:ext>
            </a:extLst>
          </p:cNvPr>
          <p:cNvSpPr/>
          <p:nvPr/>
        </p:nvSpPr>
        <p:spPr>
          <a:xfrm flipV="1">
            <a:off x="3852938" y="983965"/>
            <a:ext cx="1533539" cy="2515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C9088E3-2CA9-47FC-B590-33255E14C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8" y="865789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9BA210D-9F81-4511-8AA5-7EEF07195BEB}"/>
              </a:ext>
            </a:extLst>
          </p:cNvPr>
          <p:cNvSpPr/>
          <p:nvPr/>
        </p:nvSpPr>
        <p:spPr>
          <a:xfrm flipV="1">
            <a:off x="6456947" y="1235563"/>
            <a:ext cx="527237" cy="2515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CFE366-2EC3-495E-80FE-2932E264BE8B}"/>
              </a:ext>
            </a:extLst>
          </p:cNvPr>
          <p:cNvSpPr txBox="1"/>
          <p:nvPr/>
        </p:nvSpPr>
        <p:spPr>
          <a:xfrm>
            <a:off x="539749" y="4244355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Запустите </a:t>
            </a:r>
            <a:r>
              <a:rPr lang="en-US" sz="1400" dirty="0">
                <a:latin typeface="Minion Pro" panose="02040503050201020203" pitchFamily="18" charset="0"/>
              </a:rPr>
              <a:t>Play </a:t>
            </a:r>
            <a:r>
              <a:rPr lang="ru-RU" sz="1400" dirty="0">
                <a:latin typeface="Minion Pro" panose="02040503050201020203" pitchFamily="18" charset="0"/>
              </a:rPr>
              <a:t>Маркет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3191AF-0D4E-4414-8604-BFFD16C10E2C}"/>
              </a:ext>
            </a:extLst>
          </p:cNvPr>
          <p:cNvSpPr txBox="1"/>
          <p:nvPr/>
        </p:nvSpPr>
        <p:spPr>
          <a:xfrm>
            <a:off x="2201034" y="4244355"/>
            <a:ext cx="1485975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в поиск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DFACE5-4A5C-4E78-BD6C-1F5CF71D2341}"/>
              </a:ext>
            </a:extLst>
          </p:cNvPr>
          <p:cNvSpPr txBox="1"/>
          <p:nvPr/>
        </p:nvSpPr>
        <p:spPr>
          <a:xfrm>
            <a:off x="3842571" y="4244355"/>
            <a:ext cx="1519738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Наберите </a:t>
            </a:r>
            <a:r>
              <a:rPr lang="en-US" sz="1400" dirty="0" err="1">
                <a:latin typeface="Minion Pro" panose="02040503050201020203" pitchFamily="18" charset="0"/>
              </a:rPr>
              <a:t>avito</a:t>
            </a:r>
            <a:r>
              <a:rPr lang="en-US" sz="1400" dirty="0">
                <a:latin typeface="Minion Pro" panose="02040503050201020203" pitchFamily="18" charset="0"/>
              </a:rPr>
              <a:t> </a:t>
            </a:r>
            <a:r>
              <a:rPr lang="ru-RU" sz="1400" dirty="0">
                <a:latin typeface="Minion Pro" panose="02040503050201020203" pitchFamily="18" charset="0"/>
              </a:rPr>
              <a:t>и выберите из подсказки </a:t>
            </a:r>
            <a:r>
              <a:rPr lang="en-US" sz="1400" dirty="0" err="1">
                <a:latin typeface="Minion Pro" panose="02040503050201020203" pitchFamily="18" charset="0"/>
              </a:rPr>
              <a:t>avito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1F886C-B630-49A8-B544-B9687001A349}"/>
              </a:ext>
            </a:extLst>
          </p:cNvPr>
          <p:cNvSpPr txBox="1"/>
          <p:nvPr/>
        </p:nvSpPr>
        <p:spPr>
          <a:xfrm>
            <a:off x="5493998" y="4244355"/>
            <a:ext cx="1534770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Убедитесь что это приложение </a:t>
            </a:r>
            <a:r>
              <a:rPr lang="en-US" sz="1400" dirty="0" err="1">
                <a:latin typeface="Minion Pro" panose="02040503050201020203" pitchFamily="18" charset="0"/>
              </a:rPr>
              <a:t>Avito</a:t>
            </a:r>
            <a:r>
              <a:rPr lang="en-US" sz="1400" dirty="0">
                <a:latin typeface="Minion Pro" panose="02040503050201020203" pitchFamily="18" charset="0"/>
              </a:rPr>
              <a:t> </a:t>
            </a:r>
            <a:r>
              <a:rPr lang="ru-RU" sz="1400" dirty="0">
                <a:latin typeface="Minion Pro" panose="02040503050201020203" pitchFamily="18" charset="0"/>
              </a:rPr>
              <a:t>и нажмите Установить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3237E7B-1408-4BE3-A993-1D963DB34D5D}"/>
              </a:ext>
            </a:extLst>
          </p:cNvPr>
          <p:cNvSpPr/>
          <p:nvPr/>
        </p:nvSpPr>
        <p:spPr>
          <a:xfrm flipV="1">
            <a:off x="3852938" y="1235563"/>
            <a:ext cx="1533539" cy="12868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0CDAA4-BF9B-4197-BA12-40AC85B8D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5" y="582711"/>
            <a:ext cx="2663827" cy="14984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CF1F27-F7C5-4413-A6FE-59D591586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9" y="3210024"/>
            <a:ext cx="2663826" cy="1498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C792B8-29CD-4AB7-81A4-3FC26830D810}"/>
              </a:ext>
            </a:extLst>
          </p:cNvPr>
          <p:cNvSpPr txBox="1"/>
          <p:nvPr/>
        </p:nvSpPr>
        <p:spPr>
          <a:xfrm>
            <a:off x="2305210" y="82232"/>
            <a:ext cx="4745495" cy="426720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Основой безопасности в интернет среде является понимание адресации. В нашей стране основной домен это «</a:t>
            </a:r>
            <a:r>
              <a:rPr lang="en-US" dirty="0"/>
              <a:t>.ru</a:t>
            </a:r>
            <a:r>
              <a:rPr lang="ru-RU" dirty="0"/>
              <a:t>».</a:t>
            </a:r>
            <a:endParaRPr lang="en-US" dirty="0"/>
          </a:p>
          <a:p>
            <a:r>
              <a:rPr lang="ru-RU" dirty="0"/>
              <a:t>Слева от него идет адрес сайта. </a:t>
            </a:r>
          </a:p>
          <a:p>
            <a:r>
              <a:rPr lang="ru-RU" dirty="0"/>
              <a:t>Например </a:t>
            </a:r>
            <a:r>
              <a:rPr lang="en-US" dirty="0"/>
              <a:t>avito.ru</a:t>
            </a:r>
            <a:r>
              <a:rPr lang="ru-RU" dirty="0"/>
              <a:t>, </a:t>
            </a:r>
          </a:p>
          <a:p>
            <a:r>
              <a:rPr lang="ru-RU" dirty="0"/>
              <a:t>сайт </a:t>
            </a:r>
            <a:r>
              <a:rPr lang="en-US" dirty="0"/>
              <a:t>avito.ru.com</a:t>
            </a:r>
            <a:r>
              <a:rPr lang="ru-RU" dirty="0"/>
              <a:t> уже мошеннический! В нем две точки. Это значит что он в зоне </a:t>
            </a:r>
            <a:r>
              <a:rPr lang="en-US" dirty="0"/>
              <a:t>.com</a:t>
            </a:r>
            <a:r>
              <a:rPr lang="ru-RU" dirty="0"/>
              <a:t>. Его адрес </a:t>
            </a:r>
            <a:r>
              <a:rPr lang="en-US" dirty="0"/>
              <a:t>ru.com </a:t>
            </a:r>
            <a:r>
              <a:rPr lang="ru-RU" dirty="0"/>
              <a:t>и на нем мошенники сделали адрес </a:t>
            </a:r>
            <a:r>
              <a:rPr lang="en-US" dirty="0"/>
              <a:t>avito.ru.com.</a:t>
            </a:r>
            <a:r>
              <a:rPr lang="ru-RU" dirty="0"/>
              <a:t> Будьте</a:t>
            </a:r>
            <a:r>
              <a:rPr lang="en-US" dirty="0"/>
              <a:t> </a:t>
            </a:r>
            <a:r>
              <a:rPr lang="ru-RU" dirty="0"/>
              <a:t>внимательны и всегда смотрите на адрес ссылки, которую вы нажимаете. Все мошенничество строиться на ВАШЕЙ невнимательности.</a:t>
            </a:r>
          </a:p>
          <a:p>
            <a:r>
              <a:rPr lang="ru-RU" dirty="0"/>
              <a:t>Правильный адрес:</a:t>
            </a:r>
          </a:p>
          <a:p>
            <a:r>
              <a:rPr lang="en-US" dirty="0"/>
              <a:t>avito.ru\1207076</a:t>
            </a:r>
            <a:endParaRPr lang="ru-RU" dirty="0"/>
          </a:p>
          <a:p>
            <a:endParaRPr lang="ru-RU" dirty="0"/>
          </a:p>
          <a:p>
            <a:r>
              <a:rPr lang="ru-RU" dirty="0"/>
              <a:t>Такие адреса могут прийти к вам от мошенников:</a:t>
            </a:r>
          </a:p>
          <a:p>
            <a:r>
              <a:rPr lang="en-US" dirty="0"/>
              <a:t>avitto.ru\1207076</a:t>
            </a:r>
            <a:r>
              <a:rPr lang="ru-RU" dirty="0"/>
              <a:t> – ошибка в имени две буквы </a:t>
            </a:r>
            <a:r>
              <a:rPr lang="en-US" dirty="0"/>
              <a:t>t</a:t>
            </a:r>
            <a:endParaRPr lang="ru-RU" dirty="0"/>
          </a:p>
          <a:p>
            <a:r>
              <a:rPr lang="en-US" dirty="0"/>
              <a:t>avito.ru.com\1207076 – </a:t>
            </a:r>
            <a:r>
              <a:rPr lang="ru-RU" dirty="0"/>
              <a:t>это сайт </a:t>
            </a:r>
            <a:r>
              <a:rPr lang="en-US" dirty="0"/>
              <a:t>ru.com</a:t>
            </a:r>
            <a:endParaRPr lang="ru-RU" dirty="0"/>
          </a:p>
          <a:p>
            <a:r>
              <a:rPr lang="en-US" dirty="0" err="1"/>
              <a:t>avito</a:t>
            </a:r>
            <a:r>
              <a:rPr lang="ru-RU" dirty="0"/>
              <a:t>-</a:t>
            </a:r>
            <a:r>
              <a:rPr lang="en-US" dirty="0"/>
              <a:t>ssl.ru\1207076 – </a:t>
            </a:r>
            <a:r>
              <a:rPr lang="ru-RU" dirty="0"/>
              <a:t>это другой сайт </a:t>
            </a:r>
            <a:r>
              <a:rPr lang="en-US" dirty="0" err="1"/>
              <a:t>avito-ssl</a:t>
            </a:r>
            <a:r>
              <a:rPr lang="ru-RU" dirty="0"/>
              <a:t>,</a:t>
            </a:r>
            <a:r>
              <a:rPr lang="en-US" dirty="0"/>
              <a:t> </a:t>
            </a:r>
            <a:r>
              <a:rPr lang="ru-RU" dirty="0"/>
              <a:t>а не наш </a:t>
            </a:r>
            <a:r>
              <a:rPr lang="en-US" dirty="0" err="1"/>
              <a:t>avito</a:t>
            </a:r>
            <a:endParaRPr lang="en-US" dirty="0"/>
          </a:p>
          <a:p>
            <a:endParaRPr lang="en-US" dirty="0"/>
          </a:p>
          <a:p>
            <a:r>
              <a:rPr lang="ru-RU" dirty="0"/>
              <a:t>Дело в том что в вашем объявлении есть ваше имя, ваш телефон, понятно чем вы занимаетесь, и вы недавно разместили объявления.</a:t>
            </a:r>
          </a:p>
          <a:p>
            <a:r>
              <a:rPr lang="ru-RU" dirty="0"/>
              <a:t>Мошенники используют эти данные, чтобы написать вам </a:t>
            </a:r>
            <a:r>
              <a:rPr lang="en-US" dirty="0"/>
              <a:t>SMS </a:t>
            </a:r>
            <a:r>
              <a:rPr lang="ru-RU" dirty="0"/>
              <a:t>личного содержания.</a:t>
            </a:r>
          </a:p>
          <a:p>
            <a:endParaRPr lang="en-US" dirty="0"/>
          </a:p>
          <a:p>
            <a:r>
              <a:rPr lang="ru-RU" dirty="0"/>
              <a:t>На фото пример </a:t>
            </a:r>
            <a:r>
              <a:rPr lang="en-US" dirty="0"/>
              <a:t>SMS</a:t>
            </a:r>
            <a:r>
              <a:rPr lang="ru-RU" dirty="0"/>
              <a:t>. При переходе на сайт </a:t>
            </a:r>
            <a:r>
              <a:rPr lang="en-US" dirty="0"/>
              <a:t>avito-ssl.info </a:t>
            </a:r>
            <a:r>
              <a:rPr lang="ru-RU" dirty="0"/>
              <a:t>будет списание денег.</a:t>
            </a:r>
          </a:p>
          <a:p>
            <a:endParaRPr lang="ru-RU" dirty="0"/>
          </a:p>
          <a:p>
            <a:r>
              <a:rPr lang="ru-RU" dirty="0"/>
              <a:t>Будьте внимательны, научитесь отличать сообщения самого сайта </a:t>
            </a:r>
            <a:r>
              <a:rPr lang="en-US" dirty="0" err="1"/>
              <a:t>avito</a:t>
            </a:r>
            <a:r>
              <a:rPr lang="en-US" dirty="0"/>
              <a:t> </a:t>
            </a:r>
            <a:r>
              <a:rPr lang="ru-RU" dirty="0"/>
              <a:t>от мошенников</a:t>
            </a: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809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F1F31B-72A2-4CA8-BE5D-F0A15167D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623" b="41563"/>
          <a:stretch/>
        </p:blipFill>
        <p:spPr>
          <a:xfrm>
            <a:off x="443498" y="311169"/>
            <a:ext cx="2676692" cy="2183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7BAC0-3532-4868-9F84-00B0D4A92970}"/>
              </a:ext>
            </a:extLst>
          </p:cNvPr>
          <p:cNvSpPr txBox="1"/>
          <p:nvPr/>
        </p:nvSpPr>
        <p:spPr>
          <a:xfrm>
            <a:off x="3838575" y="642553"/>
            <a:ext cx="3181350" cy="138499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 sz="1400">
                <a:latin typeface="Minion Pro" panose="02040503050201020203" pitchFamily="18" charset="0"/>
              </a:defRPr>
            </a:lvl1pPr>
          </a:lstStyle>
          <a:p>
            <a:r>
              <a:rPr lang="ru-RU" dirty="0"/>
              <a:t>После того как вы разместили свое первое объявление вам обязательно придут сообщения от мошенников. Они непрерывно мониторят сайт и первыми просматривают новые объявления. И сразу робот пишет вам </a:t>
            </a:r>
            <a:r>
              <a:rPr lang="en-US" dirty="0"/>
              <a:t>SMS</a:t>
            </a:r>
            <a:r>
              <a:rPr lang="ru-RU" dirty="0"/>
              <a:t> с целью получить деньги или пароли. </a:t>
            </a:r>
          </a:p>
        </p:txBody>
      </p:sp>
    </p:spTree>
    <p:extLst>
      <p:ext uri="{BB962C8B-B14F-4D97-AF65-F5344CB8AC3E}">
        <p14:creationId xmlns:p14="http://schemas.microsoft.com/office/powerpoint/2010/main" val="3936285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893DFFB-ED9A-4279-804A-A33B3DA3F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719138"/>
            <a:ext cx="1534737" cy="3240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8F4CD7-9D79-48E4-8EDE-C46339300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9" y="719138"/>
            <a:ext cx="1534737" cy="3240000"/>
          </a:xfrm>
          <a:prstGeom prst="rect">
            <a:avLst/>
          </a:prstGeom>
          <a:ln>
            <a:noFill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3E2FE99-6EAB-43BD-816D-54656B7AA6CC}"/>
              </a:ext>
            </a:extLst>
          </p:cNvPr>
          <p:cNvSpPr/>
          <p:nvPr/>
        </p:nvSpPr>
        <p:spPr>
          <a:xfrm flipV="1">
            <a:off x="1547250" y="1083163"/>
            <a:ext cx="527237" cy="2515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741F838-2337-40BB-B699-F9D62DA4969E}"/>
              </a:ext>
            </a:extLst>
          </p:cNvPr>
          <p:cNvSpPr/>
          <p:nvPr/>
        </p:nvSpPr>
        <p:spPr>
          <a:xfrm flipV="1">
            <a:off x="2188229" y="3272909"/>
            <a:ext cx="1534459" cy="2515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FADCF0-C7D6-4D25-A393-910664B39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719138"/>
            <a:ext cx="1534737" cy="32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9A45C8-ED10-4D49-9853-C1E38E0A5919}"/>
              </a:ext>
            </a:extLst>
          </p:cNvPr>
          <p:cNvSpPr txBox="1"/>
          <p:nvPr/>
        </p:nvSpPr>
        <p:spPr>
          <a:xfrm>
            <a:off x="539749" y="4244355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После загрузки нажмите Открыть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6E3E2F-D10D-4F1D-8610-46FDE7F39BFD}"/>
              </a:ext>
            </a:extLst>
          </p:cNvPr>
          <p:cNvSpPr txBox="1"/>
          <p:nvPr/>
        </p:nvSpPr>
        <p:spPr>
          <a:xfrm>
            <a:off x="2201034" y="4244355"/>
            <a:ext cx="1485975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Разрешите определять ваше местоположение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03FD44-6D30-4B7B-8575-8C7652298997}"/>
              </a:ext>
            </a:extLst>
          </p:cNvPr>
          <p:cNvSpPr txBox="1"/>
          <p:nvPr/>
        </p:nvSpPr>
        <p:spPr>
          <a:xfrm>
            <a:off x="3842571" y="4244355"/>
            <a:ext cx="1519738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Поздравляем вы установили </a:t>
            </a:r>
            <a:r>
              <a:rPr lang="en-US" sz="1400" dirty="0" err="1">
                <a:latin typeface="Minion Pro" panose="02040503050201020203" pitchFamily="18" charset="0"/>
              </a:rPr>
              <a:t>Avito</a:t>
            </a:r>
            <a:endParaRPr lang="ru-RU" sz="1400" dirty="0"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28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C32D9D-17FE-4915-A35A-7F4F35C53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8" y="719138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ECFAB5-B185-4F96-B81F-9830CCDDB620}"/>
              </a:ext>
            </a:extLst>
          </p:cNvPr>
          <p:cNvSpPr/>
          <p:nvPr/>
        </p:nvSpPr>
        <p:spPr>
          <a:xfrm>
            <a:off x="539750" y="179971"/>
            <a:ext cx="6480176" cy="316168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HermesC" panose="04000500000000000000" pitchFamily="82" charset="0"/>
              </a:rPr>
              <a:t>Регистрируем аккаунт в </a:t>
            </a:r>
            <a:r>
              <a:rPr lang="en-US" sz="2000" dirty="0" err="1">
                <a:solidFill>
                  <a:srgbClr val="00B0F0"/>
                </a:solidFill>
                <a:latin typeface="HermesC" panose="04000500000000000000" pitchFamily="82" charset="0"/>
              </a:rPr>
              <a:t>Avito</a:t>
            </a:r>
            <a:endParaRPr lang="ru-RU" sz="2000" dirty="0">
              <a:solidFill>
                <a:srgbClr val="00B0F0"/>
              </a:solidFill>
              <a:latin typeface="HermesC" panose="04000500000000000000" pitchFamily="82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9BA210D-9F81-4511-8AA5-7EEF07195BEB}"/>
              </a:ext>
            </a:extLst>
          </p:cNvPr>
          <p:cNvSpPr/>
          <p:nvPr/>
        </p:nvSpPr>
        <p:spPr>
          <a:xfrm flipV="1">
            <a:off x="1799964" y="3534922"/>
            <a:ext cx="263619" cy="2515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CFE366-2EC3-495E-80FE-2932E264BE8B}"/>
              </a:ext>
            </a:extLst>
          </p:cNvPr>
          <p:cNvSpPr txBox="1"/>
          <p:nvPr/>
        </p:nvSpPr>
        <p:spPr>
          <a:xfrm>
            <a:off x="539749" y="4244355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внизу иконку Профиль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3191AF-0D4E-4414-8604-BFFD16C10E2C}"/>
              </a:ext>
            </a:extLst>
          </p:cNvPr>
          <p:cNvSpPr txBox="1"/>
          <p:nvPr/>
        </p:nvSpPr>
        <p:spPr>
          <a:xfrm>
            <a:off x="2201034" y="4244355"/>
            <a:ext cx="1578803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Войти или зарегистрироваться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DFACE5-4A5C-4E78-BD6C-1F5CF71D2341}"/>
              </a:ext>
            </a:extLst>
          </p:cNvPr>
          <p:cNvSpPr txBox="1"/>
          <p:nvPr/>
        </p:nvSpPr>
        <p:spPr>
          <a:xfrm>
            <a:off x="3842571" y="4244355"/>
            <a:ext cx="1519738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Наберите зарегистрироваться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1F886C-B630-49A8-B544-B9687001A349}"/>
              </a:ext>
            </a:extLst>
          </p:cNvPr>
          <p:cNvSpPr txBox="1"/>
          <p:nvPr/>
        </p:nvSpPr>
        <p:spPr>
          <a:xfrm>
            <a:off x="5493998" y="4244355"/>
            <a:ext cx="1534770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Введите свой номер телефона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352E72-A88F-45EC-AFD4-38F315BBA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0" y="741403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CDD6C8F-F2F6-4A63-97F0-701D0C003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11" y="741403"/>
            <a:ext cx="1534738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AE02506-1EE0-4364-A63E-69B8AB2576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73" y="741404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D3501BB-DD4A-4635-8278-2E709F2A6598}"/>
              </a:ext>
            </a:extLst>
          </p:cNvPr>
          <p:cNvSpPr/>
          <p:nvPr/>
        </p:nvSpPr>
        <p:spPr>
          <a:xfrm flipV="1">
            <a:off x="2252382" y="2444309"/>
            <a:ext cx="1434627" cy="2515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4DFD747-B867-4081-AC23-99EB913B47B4}"/>
              </a:ext>
            </a:extLst>
          </p:cNvPr>
          <p:cNvSpPr/>
          <p:nvPr/>
        </p:nvSpPr>
        <p:spPr>
          <a:xfrm flipV="1">
            <a:off x="4148903" y="3471004"/>
            <a:ext cx="952486" cy="13044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9B55FCE-850A-49C7-9E57-94ECC8396082}"/>
              </a:ext>
            </a:extLst>
          </p:cNvPr>
          <p:cNvSpPr/>
          <p:nvPr/>
        </p:nvSpPr>
        <p:spPr>
          <a:xfrm flipV="1">
            <a:off x="5493998" y="1096771"/>
            <a:ext cx="1520789" cy="2515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60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ECFE366-2EC3-495E-80FE-2932E264BE8B}"/>
              </a:ext>
            </a:extLst>
          </p:cNvPr>
          <p:cNvSpPr txBox="1"/>
          <p:nvPr/>
        </p:nvSpPr>
        <p:spPr>
          <a:xfrm>
            <a:off x="539749" y="3891429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поле ввода имени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3191AF-0D4E-4414-8604-BFFD16C10E2C}"/>
              </a:ext>
            </a:extLst>
          </p:cNvPr>
          <p:cNvSpPr txBox="1"/>
          <p:nvPr/>
        </p:nvSpPr>
        <p:spPr>
          <a:xfrm>
            <a:off x="2201034" y="3891429"/>
            <a:ext cx="1578803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Введите свое имя на русском и пароль. Используйте тот же что и для почты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DFACE5-4A5C-4E78-BD6C-1F5CF71D2341}"/>
              </a:ext>
            </a:extLst>
          </p:cNvPr>
          <p:cNvSpPr txBox="1"/>
          <p:nvPr/>
        </p:nvSpPr>
        <p:spPr>
          <a:xfrm>
            <a:off x="3842571" y="3891429"/>
            <a:ext cx="1519738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не сейчас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1F886C-B630-49A8-B544-B9687001A349}"/>
              </a:ext>
            </a:extLst>
          </p:cNvPr>
          <p:cNvSpPr txBox="1"/>
          <p:nvPr/>
        </p:nvSpPr>
        <p:spPr>
          <a:xfrm>
            <a:off x="5493998" y="3891429"/>
            <a:ext cx="1534770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Теперь вы готовы для ввода первого объявления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8712B8-25EC-41D1-880A-5BDBED03F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366211"/>
            <a:ext cx="1534737" cy="32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0E98CB3-5DBA-421A-9A9C-24DBDA069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88" y="383881"/>
            <a:ext cx="1534737" cy="3240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07A2718-3DF3-4800-8A26-7D9446E60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34" y="366211"/>
            <a:ext cx="1534737" cy="3240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FDCAB17-44D1-4C9B-B204-B48A87A1A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366299"/>
            <a:ext cx="1534737" cy="3240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E2C32FC-518D-4CE5-97B8-F435A51D457C}"/>
              </a:ext>
            </a:extLst>
          </p:cNvPr>
          <p:cNvSpPr/>
          <p:nvPr/>
        </p:nvSpPr>
        <p:spPr>
          <a:xfrm flipV="1">
            <a:off x="539750" y="712556"/>
            <a:ext cx="1523833" cy="2515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ABD63E9-B197-464F-AB5D-00C9DE3FC3F0}"/>
              </a:ext>
            </a:extLst>
          </p:cNvPr>
          <p:cNvSpPr/>
          <p:nvPr/>
        </p:nvSpPr>
        <p:spPr>
          <a:xfrm flipV="1">
            <a:off x="2201034" y="712553"/>
            <a:ext cx="1534737" cy="53872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FA68E32-E53A-4B68-A938-1D9F565081C2}"/>
              </a:ext>
            </a:extLst>
          </p:cNvPr>
          <p:cNvSpPr/>
          <p:nvPr/>
        </p:nvSpPr>
        <p:spPr>
          <a:xfrm flipV="1">
            <a:off x="3974272" y="3136231"/>
            <a:ext cx="589707" cy="20052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C4A6E11-00D4-43B0-8F60-4BF1BEC3C767}"/>
              </a:ext>
            </a:extLst>
          </p:cNvPr>
          <p:cNvSpPr/>
          <p:nvPr/>
        </p:nvSpPr>
        <p:spPr>
          <a:xfrm flipV="1">
            <a:off x="5795051" y="2181726"/>
            <a:ext cx="934612" cy="2887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35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8A0217-B329-4E87-B1F7-6D27BE49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34" y="539254"/>
            <a:ext cx="1534737" cy="324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75F0D3A-D38A-42E6-9221-BD8DBE107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72" y="539167"/>
            <a:ext cx="1534738" cy="32400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ECFAB5-B185-4F96-B81F-9830CCDDB620}"/>
              </a:ext>
            </a:extLst>
          </p:cNvPr>
          <p:cNvSpPr/>
          <p:nvPr/>
        </p:nvSpPr>
        <p:spPr>
          <a:xfrm>
            <a:off x="539750" y="0"/>
            <a:ext cx="6480176" cy="316168"/>
          </a:xfrm>
          <a:prstGeom prst="rect">
            <a:avLst/>
          </a:prstGeom>
        </p:spPr>
        <p:txBody>
          <a:bodyPr wrap="square" lIns="0" rIns="0" anchor="ctr">
            <a:no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HermesC" panose="04000500000000000000" pitchFamily="82" charset="0"/>
              </a:rPr>
              <a:t>Создаем объявление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CA70A3-7195-4C68-BB5F-1D29EDCB3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37" y="762168"/>
            <a:ext cx="1534737" cy="324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ECFE366-2EC3-495E-80FE-2932E264BE8B}"/>
              </a:ext>
            </a:extLst>
          </p:cNvPr>
          <p:cNvSpPr txBox="1"/>
          <p:nvPr/>
        </p:nvSpPr>
        <p:spPr>
          <a:xfrm>
            <a:off x="539749" y="4064384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Выберу категорию услуги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3191AF-0D4E-4414-8604-BFFD16C10E2C}"/>
              </a:ext>
            </a:extLst>
          </p:cNvPr>
          <p:cNvSpPr txBox="1"/>
          <p:nvPr/>
        </p:nvSpPr>
        <p:spPr>
          <a:xfrm>
            <a:off x="2201034" y="4064384"/>
            <a:ext cx="1578803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Напишите название вашего предложения. Как вам его согласовал преподаватель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DFACE5-4A5C-4E78-BD6C-1F5CF71D2341}"/>
              </a:ext>
            </a:extLst>
          </p:cNvPr>
          <p:cNvSpPr txBox="1"/>
          <p:nvPr/>
        </p:nvSpPr>
        <p:spPr>
          <a:xfrm>
            <a:off x="3842571" y="4064384"/>
            <a:ext cx="1519738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Если автоматическая категория не подходит. Нажмите другая категория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1F886C-B630-49A8-B544-B9687001A349}"/>
              </a:ext>
            </a:extLst>
          </p:cNvPr>
          <p:cNvSpPr txBox="1"/>
          <p:nvPr/>
        </p:nvSpPr>
        <p:spPr>
          <a:xfrm>
            <a:off x="5493998" y="4064384"/>
            <a:ext cx="1534770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другую категорию и сохраните или нажмите стрелку назад</a:t>
            </a:r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635295-4C9F-471B-A23E-42703FC3E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9" y="539254"/>
            <a:ext cx="1534737" cy="324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FB94D7D-716C-4156-AF1D-09128CD79766}"/>
              </a:ext>
            </a:extLst>
          </p:cNvPr>
          <p:cNvSpPr/>
          <p:nvPr/>
        </p:nvSpPr>
        <p:spPr>
          <a:xfrm flipV="1">
            <a:off x="974399" y="2715629"/>
            <a:ext cx="661896" cy="2887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B0C2495-1535-4FE6-9926-F3DA23B3B218}"/>
              </a:ext>
            </a:extLst>
          </p:cNvPr>
          <p:cNvSpPr/>
          <p:nvPr/>
        </p:nvSpPr>
        <p:spPr>
          <a:xfrm flipV="1">
            <a:off x="5341363" y="852810"/>
            <a:ext cx="215154" cy="2727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AFDB012-29F4-4A39-BC16-0AC6CF4211E0}"/>
              </a:ext>
            </a:extLst>
          </p:cNvPr>
          <p:cNvSpPr/>
          <p:nvPr/>
        </p:nvSpPr>
        <p:spPr>
          <a:xfrm flipV="1">
            <a:off x="6159509" y="852810"/>
            <a:ext cx="697921" cy="2727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962F26C-8689-4187-8141-49FDB57A82B6}"/>
              </a:ext>
            </a:extLst>
          </p:cNvPr>
          <p:cNvSpPr/>
          <p:nvPr/>
        </p:nvSpPr>
        <p:spPr>
          <a:xfrm flipV="1">
            <a:off x="2251615" y="1167566"/>
            <a:ext cx="1458194" cy="2887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C13F38F-EFB0-48EE-9DE4-6711EDF2D10A}"/>
              </a:ext>
            </a:extLst>
          </p:cNvPr>
          <p:cNvSpPr/>
          <p:nvPr/>
        </p:nvSpPr>
        <p:spPr>
          <a:xfrm flipV="1">
            <a:off x="3873343" y="1376113"/>
            <a:ext cx="714699" cy="1363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90412B9-6FBD-4C0D-81F4-99F6BDD57BB1}"/>
              </a:ext>
            </a:extLst>
          </p:cNvPr>
          <p:cNvSpPr/>
          <p:nvPr/>
        </p:nvSpPr>
        <p:spPr>
          <a:xfrm flipV="1">
            <a:off x="3873343" y="3293145"/>
            <a:ext cx="1458194" cy="2727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EFABAF2-CBA4-47C9-B979-5E2C7CD84406}"/>
              </a:ext>
            </a:extLst>
          </p:cNvPr>
          <p:cNvCxnSpPr>
            <a:stCxn id="33" idx="3"/>
          </p:cNvCxnSpPr>
          <p:nvPr/>
        </p:nvCxnSpPr>
        <p:spPr>
          <a:xfrm>
            <a:off x="4588042" y="1444292"/>
            <a:ext cx="753321" cy="12032"/>
          </a:xfrm>
          <a:prstGeom prst="straightConnector1">
            <a:avLst/>
          </a:prstGeom>
          <a:ln>
            <a:solidFill>
              <a:srgbClr val="FF33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83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ECFE366-2EC3-495E-80FE-2932E264BE8B}"/>
              </a:ext>
            </a:extLst>
          </p:cNvPr>
          <p:cNvSpPr txBox="1"/>
          <p:nvPr/>
        </p:nvSpPr>
        <p:spPr>
          <a:xfrm>
            <a:off x="539749" y="3526973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Добавим фотографии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3191AF-0D4E-4414-8604-BFFD16C10E2C}"/>
              </a:ext>
            </a:extLst>
          </p:cNvPr>
          <p:cNvSpPr txBox="1"/>
          <p:nvPr/>
        </p:nvSpPr>
        <p:spPr>
          <a:xfrm>
            <a:off x="2201035" y="3526973"/>
            <a:ext cx="1175830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разрешить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DFACE5-4A5C-4E78-BD6C-1F5CF71D2341}"/>
              </a:ext>
            </a:extLst>
          </p:cNvPr>
          <p:cNvSpPr txBox="1"/>
          <p:nvPr/>
        </p:nvSpPr>
        <p:spPr>
          <a:xfrm>
            <a:off x="3842571" y="3526973"/>
            <a:ext cx="1539876" cy="77231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Сначала выберите главное фото. Потом еще до 10 фотографий и нажмите внизу Готово.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C1305C-BDD5-426A-B3FC-EE3C77314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8" y="181727"/>
            <a:ext cx="1534737" cy="324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B42FE9-B92C-4C79-B230-307E33ED4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34" y="181814"/>
            <a:ext cx="1534737" cy="32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FC9508-5704-42DC-9670-1DF54694E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23" y="181726"/>
            <a:ext cx="1534737" cy="3240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7E34DA-9CE3-4257-8C5C-703B5A1D4BDF}"/>
              </a:ext>
            </a:extLst>
          </p:cNvPr>
          <p:cNvSpPr/>
          <p:nvPr/>
        </p:nvSpPr>
        <p:spPr>
          <a:xfrm flipV="1">
            <a:off x="2534230" y="2733065"/>
            <a:ext cx="842634" cy="2515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8F381B3-3322-4622-AC43-797663F432C6}"/>
              </a:ext>
            </a:extLst>
          </p:cNvPr>
          <p:cNvSpPr/>
          <p:nvPr/>
        </p:nvSpPr>
        <p:spPr>
          <a:xfrm flipV="1">
            <a:off x="4851845" y="503212"/>
            <a:ext cx="522315" cy="51546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F996587-C4B6-4CDB-B6F0-02045734361A}"/>
              </a:ext>
            </a:extLst>
          </p:cNvPr>
          <p:cNvSpPr/>
          <p:nvPr/>
        </p:nvSpPr>
        <p:spPr>
          <a:xfrm flipV="1">
            <a:off x="600632" y="994608"/>
            <a:ext cx="690757" cy="51546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AF24A42-6688-451B-8A0E-47BF3215720C}"/>
              </a:ext>
            </a:extLst>
          </p:cNvPr>
          <p:cNvSpPr/>
          <p:nvPr/>
        </p:nvSpPr>
        <p:spPr>
          <a:xfrm flipV="1">
            <a:off x="3857180" y="1499633"/>
            <a:ext cx="522315" cy="51546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2249BF0-C7D4-4CCD-9DAF-70AFA0CE1773}"/>
              </a:ext>
            </a:extLst>
          </p:cNvPr>
          <p:cNvSpPr/>
          <p:nvPr/>
        </p:nvSpPr>
        <p:spPr>
          <a:xfrm flipV="1">
            <a:off x="4867887" y="2944559"/>
            <a:ext cx="409966" cy="23195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881BE1-A44D-4025-A400-B1ACDEDC4032}"/>
              </a:ext>
            </a:extLst>
          </p:cNvPr>
          <p:cNvSpPr txBox="1"/>
          <p:nvPr/>
        </p:nvSpPr>
        <p:spPr>
          <a:xfrm>
            <a:off x="5480050" y="3526973"/>
            <a:ext cx="1539876" cy="77231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Убедитесь что главная фотография выбрана верно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207B51-0D41-4F20-87F8-BB81D00F7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69" y="180677"/>
            <a:ext cx="1534737" cy="32400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95C144B-7ABE-4D53-88F6-6ECACD399F02}"/>
              </a:ext>
            </a:extLst>
          </p:cNvPr>
          <p:cNvSpPr/>
          <p:nvPr/>
        </p:nvSpPr>
        <p:spPr>
          <a:xfrm flipV="1">
            <a:off x="5511612" y="968131"/>
            <a:ext cx="391884" cy="16283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79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ECFE366-2EC3-495E-80FE-2932E264BE8B}"/>
              </a:ext>
            </a:extLst>
          </p:cNvPr>
          <p:cNvSpPr txBox="1"/>
          <p:nvPr/>
        </p:nvSpPr>
        <p:spPr>
          <a:xfrm>
            <a:off x="539749" y="3526973"/>
            <a:ext cx="1489644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Чтобы удалить фотографию нажмите в нее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3191AF-0D4E-4414-8604-BFFD16C10E2C}"/>
              </a:ext>
            </a:extLst>
          </p:cNvPr>
          <p:cNvSpPr txBox="1"/>
          <p:nvPr/>
        </p:nvSpPr>
        <p:spPr>
          <a:xfrm>
            <a:off x="2201034" y="3526973"/>
            <a:ext cx="1516069" cy="120544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корзинку. Фотографии можно листать.</a:t>
            </a:r>
          </a:p>
          <a:p>
            <a:r>
              <a:rPr lang="ru-RU" sz="1400" dirty="0">
                <a:latin typeface="Minion Pro" panose="02040503050201020203" pitchFamily="18" charset="0"/>
              </a:rPr>
              <a:t>Для подтверждения нажмите Готово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DFACE5-4A5C-4E78-BD6C-1F5CF71D2341}"/>
              </a:ext>
            </a:extLst>
          </p:cNvPr>
          <p:cNvSpPr txBox="1"/>
          <p:nvPr/>
        </p:nvSpPr>
        <p:spPr>
          <a:xfrm>
            <a:off x="3842571" y="3526973"/>
            <a:ext cx="1539876" cy="77231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Чтобы поменять порядок фото. Нажмите на нее и удерживая перетащите на новое место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207B51-0D41-4F20-87F8-BB81D00F7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8" y="180677"/>
            <a:ext cx="1534737" cy="324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CB9D1B-BE3D-4BBB-A192-7736E6277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180677"/>
            <a:ext cx="1534736" cy="323999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32731A1-58C5-4502-AECA-2CB5A16F2DEA}"/>
              </a:ext>
            </a:extLst>
          </p:cNvPr>
          <p:cNvSpPr/>
          <p:nvPr/>
        </p:nvSpPr>
        <p:spPr>
          <a:xfrm flipV="1">
            <a:off x="1312255" y="968129"/>
            <a:ext cx="717137" cy="53982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FD960A8-90EB-4176-841F-C4D51B6815A9}"/>
              </a:ext>
            </a:extLst>
          </p:cNvPr>
          <p:cNvSpPr/>
          <p:nvPr/>
        </p:nvSpPr>
        <p:spPr>
          <a:xfrm flipV="1">
            <a:off x="2780929" y="2050973"/>
            <a:ext cx="355303" cy="25106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F4F6B42-C23C-4284-9B3E-F8AA408AF66B}"/>
              </a:ext>
            </a:extLst>
          </p:cNvPr>
          <p:cNvCxnSpPr>
            <a:cxnSpLocks/>
          </p:cNvCxnSpPr>
          <p:nvPr/>
        </p:nvCxnSpPr>
        <p:spPr>
          <a:xfrm flipH="1">
            <a:off x="2502247" y="1662868"/>
            <a:ext cx="906702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26BD4A-B3DF-4D6F-A031-47DA7692C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3" y="180675"/>
            <a:ext cx="1534737" cy="3240000"/>
          </a:xfrm>
          <a:prstGeom prst="rect">
            <a:avLst/>
          </a:prstGeom>
        </p:spPr>
      </p:pic>
      <p:sp>
        <p:nvSpPr>
          <p:cNvPr id="11" name="Стрелка: счетверенная 10">
            <a:extLst>
              <a:ext uri="{FF2B5EF4-FFF2-40B4-BE49-F238E27FC236}">
                <a16:creationId xmlns:a16="http://schemas.microsoft.com/office/drawing/2014/main" id="{7EFBEBD3-174C-46F5-9A8C-A412CBA5137C}"/>
              </a:ext>
            </a:extLst>
          </p:cNvPr>
          <p:cNvSpPr/>
          <p:nvPr/>
        </p:nvSpPr>
        <p:spPr>
          <a:xfrm>
            <a:off x="4549699" y="1414436"/>
            <a:ext cx="386239" cy="386239"/>
          </a:xfrm>
          <a:prstGeom prst="quadArrow">
            <a:avLst>
              <a:gd name="adj1" fmla="val 9057"/>
              <a:gd name="adj2" fmla="val 14818"/>
              <a:gd name="adj3" fmla="val 1769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87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ECFE366-2EC3-495E-80FE-2932E264BE8B}"/>
              </a:ext>
            </a:extLst>
          </p:cNvPr>
          <p:cNvSpPr txBox="1"/>
          <p:nvPr/>
        </p:nvSpPr>
        <p:spPr>
          <a:xfrm>
            <a:off x="539749" y="3526973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Нажмите кнопку домой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207B51-0D41-4F20-87F8-BB81D00F7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8" y="180677"/>
            <a:ext cx="1534737" cy="324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426603-B402-4CF8-837E-ECC90FF9C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194300"/>
            <a:ext cx="1534737" cy="3240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32731A1-58C5-4502-AECA-2CB5A16F2DEA}"/>
              </a:ext>
            </a:extLst>
          </p:cNvPr>
          <p:cNvSpPr/>
          <p:nvPr/>
        </p:nvSpPr>
        <p:spPr>
          <a:xfrm flipV="1">
            <a:off x="1185056" y="3245607"/>
            <a:ext cx="258734" cy="17506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1D0B7A-E793-4BEC-AA53-FC9DF85C0BDD}"/>
              </a:ext>
            </a:extLst>
          </p:cNvPr>
          <p:cNvSpPr/>
          <p:nvPr/>
        </p:nvSpPr>
        <p:spPr>
          <a:xfrm flipV="1">
            <a:off x="3304674" y="2299622"/>
            <a:ext cx="382841" cy="43555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38A756-9E83-4436-8DEA-C3D1FCDEA697}"/>
              </a:ext>
            </a:extLst>
          </p:cNvPr>
          <p:cNvSpPr txBox="1"/>
          <p:nvPr/>
        </p:nvSpPr>
        <p:spPr>
          <a:xfrm>
            <a:off x="2179261" y="3526973"/>
            <a:ext cx="1539876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Выберите папку </a:t>
            </a:r>
            <a:r>
              <a:rPr lang="en-US" sz="1400" dirty="0">
                <a:latin typeface="Minion Pro" panose="02040503050201020203" pitchFamily="18" charset="0"/>
              </a:rPr>
              <a:t>Google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5B4AFD3-F826-400A-BBAA-D2AD16D2C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0" y="180676"/>
            <a:ext cx="1534737" cy="32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43893C-1B0F-499C-9DF3-063949070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25" y="194300"/>
            <a:ext cx="1534737" cy="324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0F24A4-EBE1-4ABA-99C4-A9ED00A332ED}"/>
              </a:ext>
            </a:extLst>
          </p:cNvPr>
          <p:cNvSpPr txBox="1"/>
          <p:nvPr/>
        </p:nvSpPr>
        <p:spPr>
          <a:xfrm>
            <a:off x="3832226" y="3526973"/>
            <a:ext cx="1543052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Запустите почту </a:t>
            </a:r>
            <a:r>
              <a:rPr lang="en-US" sz="1400" dirty="0">
                <a:latin typeface="Minion Pro" panose="02040503050201020203" pitchFamily="18" charset="0"/>
              </a:rPr>
              <a:t>Gmail</a:t>
            </a:r>
            <a:endParaRPr lang="ru-RU" sz="1400" dirty="0">
              <a:latin typeface="Minion Pro" panose="02040503050201020203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C143D62-38FE-4124-83C0-36FE5A1B4497}"/>
              </a:ext>
            </a:extLst>
          </p:cNvPr>
          <p:cNvSpPr/>
          <p:nvPr/>
        </p:nvSpPr>
        <p:spPr>
          <a:xfrm flipV="1">
            <a:off x="4583845" y="1162707"/>
            <a:ext cx="382841" cy="43555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817778-CCA7-43BB-B96F-2D744C2A8ADC}"/>
              </a:ext>
            </a:extLst>
          </p:cNvPr>
          <p:cNvSpPr txBox="1"/>
          <p:nvPr/>
        </p:nvSpPr>
        <p:spPr>
          <a:xfrm>
            <a:off x="5480049" y="3526973"/>
            <a:ext cx="1534737" cy="61390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dirty="0">
                <a:latin typeface="Minion Pro" panose="02040503050201020203" pitchFamily="18" charset="0"/>
              </a:rPr>
              <a:t>Откройте финальное письмо в котором утверждённый преподавателем текст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4292EBF-ABC8-4322-9A4C-FF4455DC77F3}"/>
              </a:ext>
            </a:extLst>
          </p:cNvPr>
          <p:cNvSpPr/>
          <p:nvPr/>
        </p:nvSpPr>
        <p:spPr>
          <a:xfrm flipV="1">
            <a:off x="5480049" y="657379"/>
            <a:ext cx="1534737" cy="4013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9" dirty="0">
              <a:solidFill>
                <a:schemeClr val="bg1"/>
              </a:solidFill>
              <a:highlight>
                <a:srgbClr val="FFFF00"/>
              </a:highlight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499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1091</TotalTime>
  <Words>1534</Words>
  <Application>Microsoft Office PowerPoint</Application>
  <PresentationFormat>Произвольный</PresentationFormat>
  <Paragraphs>153</Paragraphs>
  <Slides>21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Courier New</vt:lpstr>
      <vt:lpstr>HermesC</vt:lpstr>
      <vt:lpstr>Minion Pro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Спивак Сергей</dc:creator>
  <cp:lastModifiedBy>Спивак Сергей</cp:lastModifiedBy>
  <cp:revision>57</cp:revision>
  <dcterms:created xsi:type="dcterms:W3CDTF">2020-11-07T06:32:35Z</dcterms:created>
  <dcterms:modified xsi:type="dcterms:W3CDTF">2020-12-14T07:11:22Z</dcterms:modified>
</cp:coreProperties>
</file>