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7" r:id="rId2"/>
    <p:sldId id="298" r:id="rId3"/>
    <p:sldId id="258" r:id="rId4"/>
    <p:sldId id="299" r:id="rId5"/>
    <p:sldId id="259" r:id="rId6"/>
    <p:sldId id="260" r:id="rId7"/>
    <p:sldId id="261" r:id="rId8"/>
    <p:sldId id="262" r:id="rId9"/>
    <p:sldId id="263" r:id="rId10"/>
    <p:sldId id="264" r:id="rId11"/>
    <p:sldId id="300" r:id="rId12"/>
    <p:sldId id="266" r:id="rId13"/>
    <p:sldId id="267" r:id="rId14"/>
    <p:sldId id="268" r:id="rId15"/>
    <p:sldId id="30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02" r:id="rId26"/>
    <p:sldId id="278" r:id="rId27"/>
    <p:sldId id="279" r:id="rId28"/>
    <p:sldId id="280" r:id="rId29"/>
    <p:sldId id="303" r:id="rId30"/>
    <p:sldId id="281" r:id="rId31"/>
    <p:sldId id="282" r:id="rId32"/>
    <p:sldId id="304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305" r:id="rId46"/>
    <p:sldId id="295" r:id="rId47"/>
    <p:sldId id="297" r:id="rId48"/>
    <p:sldId id="296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9" autoAdjust="0"/>
    <p:restoredTop sz="72921" autoAdjust="0"/>
  </p:normalViewPr>
  <p:slideViewPr>
    <p:cSldViewPr snapToGrid="0">
      <p:cViewPr varScale="1">
        <p:scale>
          <a:sx n="79" d="100"/>
          <a:sy n="79" d="100"/>
        </p:scale>
        <p:origin x="11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3731C-8C66-490D-99E3-8B0141E34A62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C72F5-75A8-4B53-866D-3EFC79718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54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 выглядит страница с объявлением. Страница имеет заголовок объявления с ценой, главное фото и 9 маленьких фотографий предлагаемого продукта или услуги. Под фотографиями ваш адрес и описание  предлагаемого продукта или услуги.</a:t>
            </a:r>
            <a:endParaRPr lang="en-US" dirty="0"/>
          </a:p>
          <a:p>
            <a:endParaRPr lang="en-US" dirty="0"/>
          </a:p>
          <a:p>
            <a:r>
              <a:rPr lang="ru-RU" dirty="0"/>
              <a:t>Задача заголовка цены и главной фото – стимулировать клик на ваше объявление для ознакомления.</a:t>
            </a:r>
          </a:p>
          <a:p>
            <a:r>
              <a:rPr lang="ru-RU" dirty="0"/>
              <a:t>Задача описания, других фотографий и адреса – Стимулировать звонок.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81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Примеры удачных и неудачных фотографий.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719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услуги «до и после».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74149-206E-4706-B7A9-6B5600A83D1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17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неудачного фото.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98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удачной фотографии.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33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Пример неудачного фото. Сам по себе костюм очень красивый. Но он снят на плохом фоне. Его просто повесили на шкаф.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94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Эта картинка из фотобанка и не вызывает доверие у покупателя.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49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правильных фотографий. Загружено все 10 фотографий, которые показывают ассортимент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51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Укажите ваш адрес. Это особенно важно если ваши услуги привязаны к месту проживания клиента.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45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Самая ответственная часть объявления - это написание описания услуги или продукта.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7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Сравните сами два объявления. Кому бы вы позвонили. </a:t>
            </a:r>
          </a:p>
          <a:p>
            <a:r>
              <a:rPr lang="ru-RU" dirty="0"/>
              <a:t>Описание объявление больше всего будет влиять на желание вам позвонить!</a:t>
            </a:r>
          </a:p>
          <a:p>
            <a:endParaRPr lang="ru-RU" dirty="0"/>
          </a:p>
          <a:p>
            <a:r>
              <a:rPr lang="ru-RU" dirty="0"/>
              <a:t>Не пожалейте времени для проработки этой части объявления.</a:t>
            </a:r>
          </a:p>
          <a:p>
            <a:r>
              <a:rPr lang="ru-RU" dirty="0"/>
              <a:t>Описание должно быть длинным!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7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требования к странице с объявлением: заголовок не более 50 знаков, 10 фото, адрес и произвольное описание до 3000 знаков.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26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74149-206E-4706-B7A9-6B5600A83D1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1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Два примера объявления. Как вы думаете: «Куда позвонят?»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74149-206E-4706-B7A9-6B5600A83D1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52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описании продукта пишем подробно все преимущества и условия покупки. Текст лучше писать блоками по 3-5 строк.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28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подробного описания услуги и продукта.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07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 как люди будут искать вашу услугу поиском вы должны использовать в заголовке и тексте слова из запроса покупателя. Хотя это может быть и не благозвучно.</a:t>
            </a:r>
          </a:p>
          <a:p>
            <a:endParaRPr lang="ru-RU" dirty="0"/>
          </a:p>
          <a:p>
            <a:r>
              <a:rPr lang="ru-RU" dirty="0"/>
              <a:t>Например, при наборе в поиске запроса торты мы видим варианты подсказки. Эти варианты будут выбирать покупатели. Это значит что скорее всего запрос будет «торты на заказ».</a:t>
            </a:r>
          </a:p>
          <a:p>
            <a:r>
              <a:rPr lang="ru-RU" dirty="0"/>
              <a:t>Значит в нашем заголовке и описании должны присутствовать слова «торты на заказ». Тогда наше объявление будет показано на странице с результатами поиска.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86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40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Давайте проговорим еще раз. </a:t>
            </a:r>
          </a:p>
          <a:p>
            <a:r>
              <a:rPr lang="ru-RU" dirty="0"/>
              <a:t>1. Картинка + заголовок стимулируют покупателя кликнуть на анонс вашего объявления.</a:t>
            </a:r>
          </a:p>
          <a:p>
            <a:r>
              <a:rPr lang="ru-RU" dirty="0"/>
              <a:t>2. Текст объявления и остальные картинки стимулирует вам позвонить.</a:t>
            </a:r>
          </a:p>
          <a:p>
            <a:r>
              <a:rPr lang="ru-RU" dirty="0"/>
              <a:t>3. От того как Вы поговорите с покупателем будет зависеть ваша продажа.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50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Правила написания успешного объявления.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1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работает заголовок?</a:t>
            </a:r>
          </a:p>
          <a:p>
            <a:endParaRPr lang="ru-RU" dirty="0"/>
          </a:p>
          <a:p>
            <a:r>
              <a:rPr lang="ru-RU" dirty="0"/>
              <a:t>На какое объявление из этого вы нажмете?</a:t>
            </a:r>
          </a:p>
          <a:p>
            <a:r>
              <a:rPr lang="ru-RU" dirty="0"/>
              <a:t>Основные параметры для выбора: </a:t>
            </a:r>
          </a:p>
          <a:p>
            <a:pPr marL="228600" indent="-228600">
              <a:buAutoNum type="arabicPeriod"/>
            </a:pPr>
            <a:r>
              <a:rPr lang="ru-RU" dirty="0"/>
              <a:t>Заголовок</a:t>
            </a:r>
          </a:p>
          <a:p>
            <a:pPr marL="228600" indent="-228600">
              <a:buAutoNum type="arabicPeriod"/>
            </a:pPr>
            <a:r>
              <a:rPr lang="ru-RU" dirty="0"/>
              <a:t>Стоимость</a:t>
            </a:r>
          </a:p>
          <a:p>
            <a:pPr marL="228600" indent="-228600">
              <a:buAutoNum type="arabicPeriod"/>
            </a:pPr>
            <a:r>
              <a:rPr lang="ru-RU" dirty="0"/>
              <a:t>Адрес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Внимание покупателя сосредоточено на Заголовке!</a:t>
            </a:r>
          </a:p>
          <a:p>
            <a:pPr marL="0" indent="0">
              <a:buNone/>
            </a:pPr>
            <a:r>
              <a:rPr lang="ru-RU" dirty="0"/>
              <a:t>Именно заголовок и его длинна будут главными для привлечения внимания.</a:t>
            </a:r>
          </a:p>
          <a:p>
            <a:pPr marL="0" indent="0">
              <a:buNone/>
            </a:pPr>
            <a:r>
              <a:rPr lang="ru-RU" dirty="0"/>
              <a:t>По этому мы пишем заголовки на все 50 разрешенных символов. (пробел так же считается символом).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74149-206E-4706-B7A9-6B5600A83D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4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Заголовок объявления должен отражать суть продукта или услуги. Более содержательный заголовок имеет преимущество. В заголовке нельзя писать цену, «слова преимущества», адрес сайта, телефон.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74149-206E-4706-B7A9-6B5600A83D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5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Правильные и не правильные варианты.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6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74149-206E-4706-B7A9-6B5600A83D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4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72F5-75A8-4B53-866D-3EFC7971817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4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74149-206E-4706-B7A9-6B5600A83D1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1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0A2B-75AC-4E30-9A4E-8CBA8C9840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7472-74CB-47A9-B3DB-8BF9208C0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0A2B-75AC-4E30-9A4E-8CBA8C9840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7472-74CB-47A9-B3DB-8BF9208C0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28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0A2B-75AC-4E30-9A4E-8CBA8C9840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7472-74CB-47A9-B3DB-8BF9208C0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7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0A2B-75AC-4E30-9A4E-8CBA8C9840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7472-74CB-47A9-B3DB-8BF9208C0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0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0A2B-75AC-4E30-9A4E-8CBA8C9840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7472-74CB-47A9-B3DB-8BF9208C0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2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0A2B-75AC-4E30-9A4E-8CBA8C9840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7472-74CB-47A9-B3DB-8BF9208C0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81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0A2B-75AC-4E30-9A4E-8CBA8C9840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7472-74CB-47A9-B3DB-8BF9208C0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0A2B-75AC-4E30-9A4E-8CBA8C9840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7472-74CB-47A9-B3DB-8BF9208C0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0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0A2B-75AC-4E30-9A4E-8CBA8C9840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7472-74CB-47A9-B3DB-8BF9208C0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0A2B-75AC-4E30-9A4E-8CBA8C9840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7472-74CB-47A9-B3DB-8BF9208C0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0A2B-75AC-4E30-9A4E-8CBA8C9840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7472-74CB-47A9-B3DB-8BF9208C0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88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40A2B-75AC-4E30-9A4E-8CBA8C98402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C7472-74CB-47A9-B3DB-8BF9208C0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7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imgur.com/zmWcqXR.png">
            <a:extLst>
              <a:ext uri="{FF2B5EF4-FFF2-40B4-BE49-F238E27FC236}">
                <a16:creationId xmlns:a16="http://schemas.microsoft.com/office/drawing/2014/main" id="{F9ECECAC-4952-424E-8037-8AE72796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30" y="2495264"/>
            <a:ext cx="6064740" cy="17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331252-4DCC-4290-90E5-67F6D4D5988D}"/>
              </a:ext>
            </a:extLst>
          </p:cNvPr>
          <p:cNvSpPr/>
          <p:nvPr/>
        </p:nvSpPr>
        <p:spPr>
          <a:xfrm>
            <a:off x="2831559" y="1440047"/>
            <a:ext cx="3884571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1200"/>
              </a:spcAft>
            </a:pPr>
            <a:r>
              <a:rPr lang="ru-RU" dirty="0"/>
              <a:t>Продажа услуг на примере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421249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школьная доска">
            <a:extLst>
              <a:ext uri="{FF2B5EF4-FFF2-40B4-BE49-F238E27FC236}">
                <a16:creationId xmlns:a16="http://schemas.microsoft.com/office/drawing/2014/main" id="{A719B6B8-433E-42C9-960A-ECFB09E11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989"/>
            <a:ext cx="9144000" cy="58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307933-CD5C-4E4C-8A6C-E4D300A00960}"/>
              </a:ext>
            </a:extLst>
          </p:cNvPr>
          <p:cNvSpPr/>
          <p:nvPr/>
        </p:nvSpPr>
        <p:spPr>
          <a:xfrm>
            <a:off x="1646325" y="1698357"/>
            <a:ext cx="6206266" cy="34612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  <a:buClr>
                <a:schemeClr val="bg1"/>
              </a:buClr>
            </a:pPr>
            <a:r>
              <a:rPr lang="ru-RU" sz="2400" dirty="0">
                <a:solidFill>
                  <a:schemeClr val="bg1"/>
                </a:solidFill>
                <a:latin typeface="Segoe Print" panose="02000600000000000000" pitchFamily="2" charset="0"/>
              </a:rPr>
              <a:t>ЗАДАНИЕ:</a:t>
            </a:r>
          </a:p>
          <a:p>
            <a:pPr marL="257175" indent="-257175">
              <a:lnSpc>
                <a:spcPct val="150000"/>
              </a:lnSpc>
              <a:spcAft>
                <a:spcPts val="9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</a:rPr>
              <a:t>Напишите для вашего дела 5 вариантов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720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1204BD-2F0F-4205-BDA3-528FFA7F7427}"/>
              </a:ext>
            </a:extLst>
          </p:cNvPr>
          <p:cNvSpPr/>
          <p:nvPr/>
        </p:nvSpPr>
        <p:spPr>
          <a:xfrm>
            <a:off x="1914967" y="2368218"/>
            <a:ext cx="5314065" cy="10607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/>
              <a:t>Состав объявления: </a:t>
            </a:r>
          </a:p>
          <a:p>
            <a:pPr algn="ctr">
              <a:spcAft>
                <a:spcPts val="1200"/>
              </a:spcAft>
            </a:pPr>
            <a:r>
              <a:rPr lang="ru-RU" sz="3200" dirty="0"/>
              <a:t>Цена</a:t>
            </a:r>
          </a:p>
        </p:txBody>
      </p:sp>
    </p:spTree>
    <p:extLst>
      <p:ext uri="{BB962C8B-B14F-4D97-AF65-F5344CB8AC3E}">
        <p14:creationId xmlns:p14="http://schemas.microsoft.com/office/powerpoint/2010/main" val="17096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559BB61-4922-43D2-A598-7B122F4AF17C}"/>
              </a:ext>
            </a:extLst>
          </p:cNvPr>
          <p:cNvGrpSpPr/>
          <p:nvPr/>
        </p:nvGrpSpPr>
        <p:grpSpPr>
          <a:xfrm>
            <a:off x="547236" y="644893"/>
            <a:ext cx="5557225" cy="5794408"/>
            <a:chOff x="547236" y="644893"/>
            <a:chExt cx="5557225" cy="5794408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708FDB81-D1A5-4496-A8B9-A41834E6C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66"/>
            <a:stretch/>
          </p:blipFill>
          <p:spPr>
            <a:xfrm>
              <a:off x="547236" y="644893"/>
              <a:ext cx="5557225" cy="5630779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96C33204-FAA8-4946-A54E-16E5A3B8331D}"/>
                </a:ext>
              </a:extLst>
            </p:cNvPr>
            <p:cNvSpPr/>
            <p:nvPr/>
          </p:nvSpPr>
          <p:spPr>
            <a:xfrm>
              <a:off x="4283242" y="3936733"/>
              <a:ext cx="1821219" cy="250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Выноска 1 34">
            <a:extLst>
              <a:ext uri="{FF2B5EF4-FFF2-40B4-BE49-F238E27FC236}">
                <a16:creationId xmlns:a16="http://schemas.microsoft.com/office/drawing/2014/main" id="{E93309CC-5AA2-458E-A51B-1EBEEBEB0421}"/>
              </a:ext>
            </a:extLst>
          </p:cNvPr>
          <p:cNvSpPr/>
          <p:nvPr/>
        </p:nvSpPr>
        <p:spPr bwMode="auto">
          <a:xfrm>
            <a:off x="6652727" y="225598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227703"/>
              <a:gd name="adj4" fmla="val -136561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Заголовок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50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знаков</a:t>
            </a:r>
          </a:p>
        </p:txBody>
      </p:sp>
      <p:sp>
        <p:nvSpPr>
          <p:cNvPr id="6" name="Выноска 1 34">
            <a:extLst>
              <a:ext uri="{FF2B5EF4-FFF2-40B4-BE49-F238E27FC236}">
                <a16:creationId xmlns:a16="http://schemas.microsoft.com/office/drawing/2014/main" id="{D04F1ADB-B183-40D3-988B-25DF3B8ACBCF}"/>
              </a:ext>
            </a:extLst>
          </p:cNvPr>
          <p:cNvSpPr/>
          <p:nvPr/>
        </p:nvSpPr>
        <p:spPr bwMode="auto">
          <a:xfrm>
            <a:off x="6652727" y="644893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74041"/>
              <a:gd name="adj4" fmla="val -28349"/>
            </a:avLst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Цена</a:t>
            </a:r>
          </a:p>
        </p:txBody>
      </p:sp>
      <p:sp>
        <p:nvSpPr>
          <p:cNvPr id="7" name="Выноска 1 34">
            <a:extLst>
              <a:ext uri="{FF2B5EF4-FFF2-40B4-BE49-F238E27FC236}">
                <a16:creationId xmlns:a16="http://schemas.microsoft.com/office/drawing/2014/main" id="{F2BB36CC-31E1-4C88-88D4-379D9D9539D1}"/>
              </a:ext>
            </a:extLst>
          </p:cNvPr>
          <p:cNvSpPr/>
          <p:nvPr/>
        </p:nvSpPr>
        <p:spPr bwMode="auto">
          <a:xfrm>
            <a:off x="6652727" y="1511167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257686"/>
              <a:gd name="adj4" fmla="val -125040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Главная фото (1 </a:t>
            </a:r>
            <a:r>
              <a:rPr lang="ru-RU" sz="1200" dirty="0" err="1">
                <a:solidFill>
                  <a:schemeClr val="bg1"/>
                </a:solidFill>
                <a:latin typeface="Arial" charset="0"/>
              </a:rPr>
              <a:t>шт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&lt;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25 Мб)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Выноска 1 34">
            <a:extLst>
              <a:ext uri="{FF2B5EF4-FFF2-40B4-BE49-F238E27FC236}">
                <a16:creationId xmlns:a16="http://schemas.microsoft.com/office/drawing/2014/main" id="{140CD2D2-0C42-4A3B-9263-B884584555C4}"/>
              </a:ext>
            </a:extLst>
          </p:cNvPr>
          <p:cNvSpPr/>
          <p:nvPr/>
        </p:nvSpPr>
        <p:spPr bwMode="auto">
          <a:xfrm>
            <a:off x="6652727" y="2879484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Другие фото (9 </a:t>
            </a:r>
            <a:r>
              <a:rPr lang="ru-RU" sz="1200" dirty="0" err="1">
                <a:solidFill>
                  <a:schemeClr val="bg1"/>
                </a:solidFill>
                <a:latin typeface="Arial" charset="0"/>
              </a:rPr>
              <a:t>шт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)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Выноска 1 34">
            <a:extLst>
              <a:ext uri="{FF2B5EF4-FFF2-40B4-BE49-F238E27FC236}">
                <a16:creationId xmlns:a16="http://schemas.microsoft.com/office/drawing/2014/main" id="{89C111C2-CF7C-4E45-8510-2342AFBC1D3C}"/>
              </a:ext>
            </a:extLst>
          </p:cNvPr>
          <p:cNvSpPr/>
          <p:nvPr/>
        </p:nvSpPr>
        <p:spPr bwMode="auto">
          <a:xfrm>
            <a:off x="6652727" y="3460282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Город. Адрес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Выноска 1 34">
            <a:extLst>
              <a:ext uri="{FF2B5EF4-FFF2-40B4-BE49-F238E27FC236}">
                <a16:creationId xmlns:a16="http://schemas.microsoft.com/office/drawing/2014/main" id="{BEDFC49B-1B2D-4C72-B92D-3D0E7F7DE37B}"/>
              </a:ext>
            </a:extLst>
          </p:cNvPr>
          <p:cNvSpPr/>
          <p:nvPr/>
        </p:nvSpPr>
        <p:spPr bwMode="auto">
          <a:xfrm>
            <a:off x="6652727" y="3990981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Описание    3000 знаков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7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67D61E-BB8E-41EA-B66B-4C6CB003A590}"/>
              </a:ext>
            </a:extLst>
          </p:cNvPr>
          <p:cNvSpPr/>
          <p:nvPr/>
        </p:nvSpPr>
        <p:spPr>
          <a:xfrm>
            <a:off x="1184031" y="1720840"/>
            <a:ext cx="75535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solidFill>
                  <a:srgbClr val="000000"/>
                </a:solidFill>
              </a:rPr>
              <a:t>Указывайте цену за минимальную единицу выполняемой услуги (например, 1 м², 1 условная страница перевода). </a:t>
            </a:r>
          </a:p>
          <a:p>
            <a:pPr fontAlgn="base"/>
            <a:endParaRPr lang="ru-RU" sz="1600" dirty="0">
              <a:solidFill>
                <a:srgbClr val="000000"/>
              </a:solidFill>
            </a:endParaRPr>
          </a:p>
          <a:p>
            <a:pPr fontAlgn="base"/>
            <a:r>
              <a:rPr lang="ru-RU" sz="1600" dirty="0">
                <a:solidFill>
                  <a:srgbClr val="000000"/>
                </a:solidFill>
              </a:rPr>
              <a:t>В связи со спецификой категории допустимо размещение прайса в описании объявления:</a:t>
            </a:r>
          </a:p>
          <a:p>
            <a:pPr fontAlgn="base"/>
            <a:r>
              <a:rPr lang="ru-RU" sz="1600" dirty="0">
                <a:solidFill>
                  <a:srgbClr val="000000"/>
                </a:solidFill>
              </a:rPr>
              <a:t>- если стоимость услуги будет различаться в связи со сложностью выполнения работы (например, венецианская или фактурная штукатурка)</a:t>
            </a:r>
            <a:br>
              <a:rPr lang="ru-RU" sz="1600" dirty="0">
                <a:solidFill>
                  <a:srgbClr val="000000"/>
                </a:solidFill>
              </a:rPr>
            </a:br>
            <a:r>
              <a:rPr lang="ru-RU" sz="1600" dirty="0">
                <a:solidFill>
                  <a:srgbClr val="000000"/>
                </a:solidFill>
              </a:rPr>
              <a:t>- если вы исполняете несколько схожих работ (покраска, штукатурка, поклейка обоев).</a:t>
            </a:r>
          </a:p>
          <a:p>
            <a:pPr fontAlgn="base"/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ru-RU" sz="1600" dirty="0"/>
              <a:t>Цена должна быть целым числом. Не используйте запятые, точки, пробелы. Например, если напишете «500.00», будет отображаться «50000»</a:t>
            </a:r>
          </a:p>
          <a:p>
            <a:pPr fontAlgn="base"/>
            <a:endParaRPr lang="ru-RU" sz="1600" dirty="0"/>
          </a:p>
          <a:p>
            <a:pPr fontAlgn="base"/>
            <a:r>
              <a:rPr lang="ru-RU" sz="1600" dirty="0"/>
              <a:t>«Цена не указана» в категории «Услуги» означает, что не заполнили поле или поставили цифру 0.</a:t>
            </a:r>
          </a:p>
          <a:p>
            <a:pPr fontAlgn="base"/>
            <a:endParaRPr lang="ru-RU" sz="16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22" descr="remove icon">
            <a:extLst>
              <a:ext uri="{FF2B5EF4-FFF2-40B4-BE49-F238E27FC236}">
                <a16:creationId xmlns:a16="http://schemas.microsoft.com/office/drawing/2014/main" id="{5E5011D9-5AE1-40FC-8EB7-D07FAE6DC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8" y="831297"/>
            <a:ext cx="548666" cy="5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4B82FF-5949-4563-A553-0D5612D173C6}"/>
              </a:ext>
            </a:extLst>
          </p:cNvPr>
          <p:cNvSpPr/>
          <p:nvPr/>
        </p:nvSpPr>
        <p:spPr>
          <a:xfrm>
            <a:off x="1184030" y="856744"/>
            <a:ext cx="7553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Правила </a:t>
            </a:r>
            <a:r>
              <a:rPr lang="en-US" sz="2800" dirty="0"/>
              <a:t>AVITO</a:t>
            </a:r>
            <a:r>
              <a:rPr lang="ru-RU" sz="2800" dirty="0"/>
              <a:t>. Цена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0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283264-CBB3-47BD-8FEE-364C7A189BE3}"/>
              </a:ext>
            </a:extLst>
          </p:cNvPr>
          <p:cNvSpPr/>
          <p:nvPr/>
        </p:nvSpPr>
        <p:spPr>
          <a:xfrm>
            <a:off x="2522414" y="1790134"/>
            <a:ext cx="4724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Цена. Рекомендации</a:t>
            </a:r>
          </a:p>
        </p:txBody>
      </p:sp>
      <p:pic>
        <p:nvPicPr>
          <p:cNvPr id="5" name="Picture 24" descr="accept icon">
            <a:extLst>
              <a:ext uri="{FF2B5EF4-FFF2-40B4-BE49-F238E27FC236}">
                <a16:creationId xmlns:a16="http://schemas.microsoft.com/office/drawing/2014/main" id="{348572C5-8517-42B3-A026-C143C6D5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22" y="1785782"/>
            <a:ext cx="527571" cy="5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75ADC6-E35F-43BD-BC4B-E3E3C464144C}"/>
              </a:ext>
            </a:extLst>
          </p:cNvPr>
          <p:cNvSpPr/>
          <p:nvPr/>
        </p:nvSpPr>
        <p:spPr>
          <a:xfrm>
            <a:off x="2025813" y="2768662"/>
            <a:ext cx="5625448" cy="190493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Ставьте минимальную! Ваша задача получить клик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Не пишите 1 руб. Цена должна быть чуть ниже конкурентов.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Можно придумать услугу с минимальной ценой по которой купить не 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31501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1204BD-2F0F-4205-BDA3-528FFA7F7427}"/>
              </a:ext>
            </a:extLst>
          </p:cNvPr>
          <p:cNvSpPr/>
          <p:nvPr/>
        </p:nvSpPr>
        <p:spPr>
          <a:xfrm>
            <a:off x="1914967" y="2368218"/>
            <a:ext cx="5314065" cy="10607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/>
              <a:t>Состав объявления: </a:t>
            </a:r>
          </a:p>
          <a:p>
            <a:pPr algn="ctr">
              <a:spcAft>
                <a:spcPts val="1200"/>
              </a:spcAft>
            </a:pPr>
            <a:r>
              <a:rPr lang="ru-RU" sz="3200" dirty="0"/>
              <a:t>Главная фото</a:t>
            </a:r>
          </a:p>
        </p:txBody>
      </p:sp>
    </p:spTree>
    <p:extLst>
      <p:ext uri="{BB962C8B-B14F-4D97-AF65-F5344CB8AC3E}">
        <p14:creationId xmlns:p14="http://schemas.microsoft.com/office/powerpoint/2010/main" val="330693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559BB61-4922-43D2-A598-7B122F4AF17C}"/>
              </a:ext>
            </a:extLst>
          </p:cNvPr>
          <p:cNvGrpSpPr/>
          <p:nvPr/>
        </p:nvGrpSpPr>
        <p:grpSpPr>
          <a:xfrm>
            <a:off x="547236" y="644893"/>
            <a:ext cx="5557225" cy="5794408"/>
            <a:chOff x="547236" y="644893"/>
            <a:chExt cx="5557225" cy="5794408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708FDB81-D1A5-4496-A8B9-A41834E6C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66"/>
            <a:stretch/>
          </p:blipFill>
          <p:spPr>
            <a:xfrm>
              <a:off x="547236" y="644893"/>
              <a:ext cx="5557225" cy="5630779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96C33204-FAA8-4946-A54E-16E5A3B8331D}"/>
                </a:ext>
              </a:extLst>
            </p:cNvPr>
            <p:cNvSpPr/>
            <p:nvPr/>
          </p:nvSpPr>
          <p:spPr>
            <a:xfrm>
              <a:off x="4283242" y="3936733"/>
              <a:ext cx="1821219" cy="250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Выноска 1 34">
            <a:extLst>
              <a:ext uri="{FF2B5EF4-FFF2-40B4-BE49-F238E27FC236}">
                <a16:creationId xmlns:a16="http://schemas.microsoft.com/office/drawing/2014/main" id="{E93309CC-5AA2-458E-A51B-1EBEEBEB0421}"/>
              </a:ext>
            </a:extLst>
          </p:cNvPr>
          <p:cNvSpPr/>
          <p:nvPr/>
        </p:nvSpPr>
        <p:spPr bwMode="auto">
          <a:xfrm>
            <a:off x="6652727" y="225598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227703"/>
              <a:gd name="adj4" fmla="val -136561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Заголовок</a:t>
            </a:r>
          </a:p>
        </p:txBody>
      </p:sp>
      <p:sp>
        <p:nvSpPr>
          <p:cNvPr id="6" name="Выноска 1 34">
            <a:extLst>
              <a:ext uri="{FF2B5EF4-FFF2-40B4-BE49-F238E27FC236}">
                <a16:creationId xmlns:a16="http://schemas.microsoft.com/office/drawing/2014/main" id="{D04F1ADB-B183-40D3-988B-25DF3B8ACBCF}"/>
              </a:ext>
            </a:extLst>
          </p:cNvPr>
          <p:cNvSpPr/>
          <p:nvPr/>
        </p:nvSpPr>
        <p:spPr bwMode="auto">
          <a:xfrm>
            <a:off x="6652727" y="644893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74041"/>
              <a:gd name="adj4" fmla="val -28349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Цена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Выноска 1 34">
            <a:extLst>
              <a:ext uri="{FF2B5EF4-FFF2-40B4-BE49-F238E27FC236}">
                <a16:creationId xmlns:a16="http://schemas.microsoft.com/office/drawing/2014/main" id="{F2BB36CC-31E1-4C88-88D4-379D9D9539D1}"/>
              </a:ext>
            </a:extLst>
          </p:cNvPr>
          <p:cNvSpPr/>
          <p:nvPr/>
        </p:nvSpPr>
        <p:spPr bwMode="auto">
          <a:xfrm>
            <a:off x="6652727" y="1511167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257686"/>
              <a:gd name="adj4" fmla="val -125040"/>
            </a:avLst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Главная фото (1 </a:t>
            </a:r>
            <a:r>
              <a:rPr lang="ru-RU" sz="1200" dirty="0" err="1">
                <a:solidFill>
                  <a:schemeClr val="bg1"/>
                </a:solidFill>
                <a:latin typeface="Arial" charset="0"/>
              </a:rPr>
              <a:t>шт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&lt;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25 Мб)</a:t>
            </a:r>
          </a:p>
        </p:txBody>
      </p:sp>
      <p:sp>
        <p:nvSpPr>
          <p:cNvPr id="8" name="Выноска 1 34">
            <a:extLst>
              <a:ext uri="{FF2B5EF4-FFF2-40B4-BE49-F238E27FC236}">
                <a16:creationId xmlns:a16="http://schemas.microsoft.com/office/drawing/2014/main" id="{140CD2D2-0C42-4A3B-9263-B884584555C4}"/>
              </a:ext>
            </a:extLst>
          </p:cNvPr>
          <p:cNvSpPr/>
          <p:nvPr/>
        </p:nvSpPr>
        <p:spPr bwMode="auto">
          <a:xfrm>
            <a:off x="6652727" y="2879484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Другие фото (9 </a:t>
            </a:r>
            <a:r>
              <a:rPr lang="ru-RU" sz="1200" dirty="0" err="1">
                <a:solidFill>
                  <a:schemeClr val="bg1"/>
                </a:solidFill>
                <a:latin typeface="Arial" charset="0"/>
              </a:rPr>
              <a:t>шт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)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Выноска 1 34">
            <a:extLst>
              <a:ext uri="{FF2B5EF4-FFF2-40B4-BE49-F238E27FC236}">
                <a16:creationId xmlns:a16="http://schemas.microsoft.com/office/drawing/2014/main" id="{89C111C2-CF7C-4E45-8510-2342AFBC1D3C}"/>
              </a:ext>
            </a:extLst>
          </p:cNvPr>
          <p:cNvSpPr/>
          <p:nvPr/>
        </p:nvSpPr>
        <p:spPr bwMode="auto">
          <a:xfrm>
            <a:off x="6652727" y="3460282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Город. Адрес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Выноска 1 34">
            <a:extLst>
              <a:ext uri="{FF2B5EF4-FFF2-40B4-BE49-F238E27FC236}">
                <a16:creationId xmlns:a16="http://schemas.microsoft.com/office/drawing/2014/main" id="{BEDFC49B-1B2D-4C72-B92D-3D0E7F7DE37B}"/>
              </a:ext>
            </a:extLst>
          </p:cNvPr>
          <p:cNvSpPr/>
          <p:nvPr/>
        </p:nvSpPr>
        <p:spPr bwMode="auto">
          <a:xfrm>
            <a:off x="6652727" y="3990981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Описание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15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67D61E-BB8E-41EA-B66B-4C6CB003A590}"/>
              </a:ext>
            </a:extLst>
          </p:cNvPr>
          <p:cNvSpPr/>
          <p:nvPr/>
        </p:nvSpPr>
        <p:spPr>
          <a:xfrm>
            <a:off x="1559169" y="2072532"/>
            <a:ext cx="667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</a:rPr>
              <a:t>Фотографии исполнителя услуги с его согласия при условии, что размещение фотографии не нарушает прав третьих лиц;</a:t>
            </a:r>
          </a:p>
          <a:p>
            <a:pPr marL="342900" indent="-342900" fontAlgn="base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</a:rPr>
              <a:t>Логотипа организации, выполняющей услугу;</a:t>
            </a:r>
          </a:p>
          <a:p>
            <a:pPr marL="342900" indent="-342900" fontAlgn="base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</a:rPr>
              <a:t>Фотографий предыдущих работ этого исполнителя (например, фотографии удачно проведенного ремонта или тюнинга автомобиля).</a:t>
            </a:r>
          </a:p>
          <a:p>
            <a:pPr marL="342900" indent="-342900" fontAlgn="base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</a:rPr>
              <a:t>Фотография может быть графическим изображением, которое отображает суть услуги (например, допустимо изображение ножниц на фотографии при предложении услуг парикмахера).</a:t>
            </a:r>
          </a:p>
          <a:p>
            <a:pPr marL="342900" indent="-342900" fontAlgn="base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</a:rPr>
              <a:t>Не используйте на фотографии упоминания Авито или фразы, которые не относятся к вашему товару или услуге. Например, «Проверено Авито», «Проверенный продавец»</a:t>
            </a:r>
          </a:p>
        </p:txBody>
      </p:sp>
      <p:pic>
        <p:nvPicPr>
          <p:cNvPr id="4" name="Picture 22" descr="remove icon">
            <a:extLst>
              <a:ext uri="{FF2B5EF4-FFF2-40B4-BE49-F238E27FC236}">
                <a16:creationId xmlns:a16="http://schemas.microsoft.com/office/drawing/2014/main" id="{5E5011D9-5AE1-40FC-8EB7-D07FAE6DC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6" y="1182989"/>
            <a:ext cx="548666" cy="5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4B82FF-5949-4563-A553-0D5612D173C6}"/>
              </a:ext>
            </a:extLst>
          </p:cNvPr>
          <p:cNvSpPr/>
          <p:nvPr/>
        </p:nvSpPr>
        <p:spPr>
          <a:xfrm>
            <a:off x="1559169" y="1208436"/>
            <a:ext cx="667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Правила </a:t>
            </a:r>
            <a:r>
              <a:rPr lang="en-US" sz="2800" dirty="0"/>
              <a:t>AVITO</a:t>
            </a:r>
            <a:r>
              <a:rPr lang="ru-RU" sz="2800" dirty="0"/>
              <a:t>. Фотография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657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283264-CBB3-47BD-8FEE-364C7A189BE3}"/>
              </a:ext>
            </a:extLst>
          </p:cNvPr>
          <p:cNvSpPr/>
          <p:nvPr/>
        </p:nvSpPr>
        <p:spPr>
          <a:xfrm>
            <a:off x="2522414" y="1032041"/>
            <a:ext cx="4724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Фотография. Рекомендации</a:t>
            </a:r>
          </a:p>
        </p:txBody>
      </p:sp>
      <p:pic>
        <p:nvPicPr>
          <p:cNvPr id="5" name="Picture 24" descr="accept icon">
            <a:extLst>
              <a:ext uri="{FF2B5EF4-FFF2-40B4-BE49-F238E27FC236}">
                <a16:creationId xmlns:a16="http://schemas.microsoft.com/office/drawing/2014/main" id="{348572C5-8517-42B3-A026-C143C6D5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22" y="1027689"/>
            <a:ext cx="527571" cy="5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75ADC6-E35F-43BD-BC4B-E3E3C464144C}"/>
              </a:ext>
            </a:extLst>
          </p:cNvPr>
          <p:cNvSpPr/>
          <p:nvPr/>
        </p:nvSpPr>
        <p:spPr>
          <a:xfrm>
            <a:off x="2025813" y="2010568"/>
            <a:ext cx="5625448" cy="32057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Выделиться формой! Круглая. Не прямоугольная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Базовый размер 4:3 </a:t>
            </a:r>
            <a:r>
              <a:rPr lang="ru-RU" sz="1600" dirty="0"/>
              <a:t>(1280х960 </a:t>
            </a:r>
            <a:r>
              <a:rPr lang="ru-RU" sz="1600" dirty="0" err="1"/>
              <a:t>пкс</a:t>
            </a:r>
            <a:r>
              <a:rPr lang="ru-RU" sz="1600" dirty="0"/>
              <a:t> или 960х720 </a:t>
            </a:r>
            <a:r>
              <a:rPr lang="ru-RU" sz="1600" dirty="0" err="1"/>
              <a:t>пкс</a:t>
            </a:r>
            <a:r>
              <a:rPr lang="ru-RU" sz="1600" dirty="0"/>
              <a:t>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Была понятна в списке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Выделиться содержанием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Если услуги няни, то свое лицо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До и после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Результат который получит покупатель. </a:t>
            </a:r>
            <a:r>
              <a:rPr lang="ru-RU" sz="1400" dirty="0"/>
              <a:t>Торт -</a:t>
            </a:r>
            <a:r>
              <a:rPr lang="en-US" sz="1400" dirty="0"/>
              <a:t>&gt; </a:t>
            </a:r>
            <a:r>
              <a:rPr lang="ru-RU" sz="1400" dirty="0"/>
              <a:t>Эмоции от этого торта</a:t>
            </a:r>
            <a:endParaRPr lang="ru-RU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Хорошее качество фотографии</a:t>
            </a:r>
          </a:p>
        </p:txBody>
      </p:sp>
    </p:spTree>
    <p:extLst>
      <p:ext uri="{BB962C8B-B14F-4D97-AF65-F5344CB8AC3E}">
        <p14:creationId xmlns:p14="http://schemas.microsoft.com/office/powerpoint/2010/main" val="24729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AF56A1-1B23-4055-A735-3FEDA82B8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55" b="9972"/>
          <a:stretch/>
        </p:blipFill>
        <p:spPr>
          <a:xfrm>
            <a:off x="3079262" y="341923"/>
            <a:ext cx="3965899" cy="6174154"/>
          </a:xfrm>
          <a:prstGeom prst="rect">
            <a:avLst/>
          </a:prstGeom>
        </p:spPr>
      </p:pic>
      <p:pic>
        <p:nvPicPr>
          <p:cNvPr id="3" name="Picture 22" descr="remove icon">
            <a:extLst>
              <a:ext uri="{FF2B5EF4-FFF2-40B4-BE49-F238E27FC236}">
                <a16:creationId xmlns:a16="http://schemas.microsoft.com/office/drawing/2014/main" id="{0E1B8632-99BE-41DD-8C39-F4CDFF400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34" y="4121985"/>
            <a:ext cx="379317" cy="3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accept icon">
            <a:extLst>
              <a:ext uri="{FF2B5EF4-FFF2-40B4-BE49-F238E27FC236}">
                <a16:creationId xmlns:a16="http://schemas.microsoft.com/office/drawing/2014/main" id="{A2670854-637B-4D24-986C-2676FA226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17" y="5859583"/>
            <a:ext cx="376734" cy="3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accept icon">
            <a:extLst>
              <a:ext uri="{FF2B5EF4-FFF2-40B4-BE49-F238E27FC236}">
                <a16:creationId xmlns:a16="http://schemas.microsoft.com/office/drawing/2014/main" id="{392DC355-B7EB-4A2B-A909-53E61C962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17" y="3132014"/>
            <a:ext cx="376734" cy="3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accept icon">
            <a:extLst>
              <a:ext uri="{FF2B5EF4-FFF2-40B4-BE49-F238E27FC236}">
                <a16:creationId xmlns:a16="http://schemas.microsoft.com/office/drawing/2014/main" id="{95385749-399A-4EF4-A438-D3A3F3A55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17" y="1498599"/>
            <a:ext cx="376734" cy="3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remove icon">
            <a:extLst>
              <a:ext uri="{FF2B5EF4-FFF2-40B4-BE49-F238E27FC236}">
                <a16:creationId xmlns:a16="http://schemas.microsoft.com/office/drawing/2014/main" id="{42BC1FAE-EDF5-4995-8AE3-010C1E997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34" y="2329118"/>
            <a:ext cx="379317" cy="3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remove icon">
            <a:extLst>
              <a:ext uri="{FF2B5EF4-FFF2-40B4-BE49-F238E27FC236}">
                <a16:creationId xmlns:a16="http://schemas.microsoft.com/office/drawing/2014/main" id="{85639C28-3D45-4758-85DD-BDB2BC3AD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34" y="4924880"/>
            <a:ext cx="379317" cy="3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accept icon">
            <a:extLst>
              <a:ext uri="{FF2B5EF4-FFF2-40B4-BE49-F238E27FC236}">
                <a16:creationId xmlns:a16="http://schemas.microsoft.com/office/drawing/2014/main" id="{EE1CD619-618A-4F0A-8CD4-E83099C37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17" y="555262"/>
            <a:ext cx="376734" cy="3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2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1204BD-2F0F-4205-BDA3-528FFA7F7427}"/>
              </a:ext>
            </a:extLst>
          </p:cNvPr>
          <p:cNvSpPr/>
          <p:nvPr/>
        </p:nvSpPr>
        <p:spPr>
          <a:xfrm>
            <a:off x="2585029" y="2233261"/>
            <a:ext cx="4377632" cy="10607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/>
              <a:t>Состав объявления </a:t>
            </a:r>
            <a:r>
              <a:rPr lang="en-US" sz="3200" dirty="0"/>
              <a:t>Avito.ru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9815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2D9301-D135-483D-B218-0043DAA6EA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887"/>
          <a:stretch/>
        </p:blipFill>
        <p:spPr>
          <a:xfrm>
            <a:off x="2573188" y="363357"/>
            <a:ext cx="3997623" cy="5866383"/>
          </a:xfrm>
          <a:prstGeom prst="rect">
            <a:avLst/>
          </a:prstGeom>
        </p:spPr>
      </p:pic>
      <p:pic>
        <p:nvPicPr>
          <p:cNvPr id="4" name="Picture 24" descr="accept icon">
            <a:extLst>
              <a:ext uri="{FF2B5EF4-FFF2-40B4-BE49-F238E27FC236}">
                <a16:creationId xmlns:a16="http://schemas.microsoft.com/office/drawing/2014/main" id="{7C1EFAF1-8095-49BA-B679-18A50668D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855" y="1868761"/>
            <a:ext cx="802666" cy="8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 1 34">
            <a:extLst>
              <a:ext uri="{FF2B5EF4-FFF2-40B4-BE49-F238E27FC236}">
                <a16:creationId xmlns:a16="http://schemas.microsoft.com/office/drawing/2014/main" id="{BC3DAE7D-FF6D-4DF0-BB73-EBDBCE909D28}"/>
              </a:ext>
            </a:extLst>
          </p:cNvPr>
          <p:cNvSpPr/>
          <p:nvPr/>
        </p:nvSpPr>
        <p:spPr bwMode="auto">
          <a:xfrm>
            <a:off x="4231465" y="3789545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-128655"/>
              <a:gd name="adj4" fmla="val -22257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Результат работы До и После</a:t>
            </a:r>
          </a:p>
        </p:txBody>
      </p:sp>
    </p:spTree>
    <p:extLst>
      <p:ext uri="{BB962C8B-B14F-4D97-AF65-F5344CB8AC3E}">
        <p14:creationId xmlns:p14="http://schemas.microsoft.com/office/powerpoint/2010/main" val="35647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D9B211-8FEC-4A7A-AC10-DDA9FC6B8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884"/>
          <a:stretch/>
        </p:blipFill>
        <p:spPr>
          <a:xfrm>
            <a:off x="2530247" y="678654"/>
            <a:ext cx="4083505" cy="4900592"/>
          </a:xfrm>
          <a:prstGeom prst="rect">
            <a:avLst/>
          </a:prstGeom>
        </p:spPr>
      </p:pic>
      <p:pic>
        <p:nvPicPr>
          <p:cNvPr id="3" name="Picture 22" descr="remove icon">
            <a:extLst>
              <a:ext uri="{FF2B5EF4-FFF2-40B4-BE49-F238E27FC236}">
                <a16:creationId xmlns:a16="http://schemas.microsoft.com/office/drawing/2014/main" id="{0373C320-2848-4B8F-8732-53AA0461D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44" y="2787087"/>
            <a:ext cx="808169" cy="8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 1 35">
            <a:extLst>
              <a:ext uri="{FF2B5EF4-FFF2-40B4-BE49-F238E27FC236}">
                <a16:creationId xmlns:a16="http://schemas.microsoft.com/office/drawing/2014/main" id="{29618340-5940-4E88-85E8-5BE6A9BEA301}"/>
              </a:ext>
            </a:extLst>
          </p:cNvPr>
          <p:cNvSpPr/>
          <p:nvPr/>
        </p:nvSpPr>
        <p:spPr bwMode="auto">
          <a:xfrm>
            <a:off x="4274406" y="4688337"/>
            <a:ext cx="2339346" cy="273284"/>
          </a:xfrm>
          <a:prstGeom prst="borderCallout1">
            <a:avLst>
              <a:gd name="adj1" fmla="val 19948"/>
              <a:gd name="adj2" fmla="val -2121"/>
              <a:gd name="adj3" fmla="val -269304"/>
              <a:gd name="adj4" fmla="val -13680"/>
            </a:avLst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Плохое качество фото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2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03165A-0ABF-46F0-A106-00B2C4C2B2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941"/>
          <a:stretch/>
        </p:blipFill>
        <p:spPr>
          <a:xfrm>
            <a:off x="2623074" y="247696"/>
            <a:ext cx="3897852" cy="6069185"/>
          </a:xfrm>
          <a:prstGeom prst="rect">
            <a:avLst/>
          </a:prstGeom>
        </p:spPr>
      </p:pic>
      <p:pic>
        <p:nvPicPr>
          <p:cNvPr id="3" name="Picture 24" descr="accept icon">
            <a:extLst>
              <a:ext uri="{FF2B5EF4-FFF2-40B4-BE49-F238E27FC236}">
                <a16:creationId xmlns:a16="http://schemas.microsoft.com/office/drawing/2014/main" id="{3E84507F-391B-4B9F-8E6D-C688E6695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41" y="1862118"/>
            <a:ext cx="802666" cy="8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 1 34">
            <a:extLst>
              <a:ext uri="{FF2B5EF4-FFF2-40B4-BE49-F238E27FC236}">
                <a16:creationId xmlns:a16="http://schemas.microsoft.com/office/drawing/2014/main" id="{788E6D48-D297-467D-903B-69434BC40772}"/>
              </a:ext>
            </a:extLst>
          </p:cNvPr>
          <p:cNvSpPr/>
          <p:nvPr/>
        </p:nvSpPr>
        <p:spPr bwMode="auto">
          <a:xfrm>
            <a:off x="4157563" y="3640955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-244370"/>
              <a:gd name="adj4" fmla="val -10530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Результат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372255-E981-4915-AA9E-C23DBB052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922"/>
          <a:stretch/>
        </p:blipFill>
        <p:spPr>
          <a:xfrm>
            <a:off x="2400419" y="398584"/>
            <a:ext cx="4343162" cy="6060831"/>
          </a:xfrm>
          <a:prstGeom prst="rect">
            <a:avLst/>
          </a:prstGeom>
        </p:spPr>
      </p:pic>
      <p:pic>
        <p:nvPicPr>
          <p:cNvPr id="3" name="Picture 22" descr="remove icon">
            <a:extLst>
              <a:ext uri="{FF2B5EF4-FFF2-40B4-BE49-F238E27FC236}">
                <a16:creationId xmlns:a16="http://schemas.microsoft.com/office/drawing/2014/main" id="{84E89636-FE45-4C43-9146-62B2662D9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43" y="2411950"/>
            <a:ext cx="808169" cy="8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 1 35">
            <a:extLst>
              <a:ext uri="{FF2B5EF4-FFF2-40B4-BE49-F238E27FC236}">
                <a16:creationId xmlns:a16="http://schemas.microsoft.com/office/drawing/2014/main" id="{42CC048F-711D-4B17-9C50-31DDAFDE78C3}"/>
              </a:ext>
            </a:extLst>
          </p:cNvPr>
          <p:cNvSpPr/>
          <p:nvPr/>
        </p:nvSpPr>
        <p:spPr bwMode="auto">
          <a:xfrm>
            <a:off x="4404235" y="4461203"/>
            <a:ext cx="2339346" cy="273284"/>
          </a:xfrm>
          <a:prstGeom prst="borderCallout1">
            <a:avLst>
              <a:gd name="adj1" fmla="val 19948"/>
              <a:gd name="adj2" fmla="val -2121"/>
              <a:gd name="adj3" fmla="val -81093"/>
              <a:gd name="adj4" fmla="val -16611"/>
            </a:avLst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Плохое качество фото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2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449775-A996-4574-BE8F-9F4F4B77A8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889"/>
          <a:stretch/>
        </p:blipFill>
        <p:spPr>
          <a:xfrm>
            <a:off x="2274115" y="371464"/>
            <a:ext cx="4595770" cy="5849815"/>
          </a:xfrm>
          <a:prstGeom prst="rect">
            <a:avLst/>
          </a:prstGeom>
        </p:spPr>
      </p:pic>
      <p:pic>
        <p:nvPicPr>
          <p:cNvPr id="3" name="Picture 22" descr="remove icon">
            <a:extLst>
              <a:ext uri="{FF2B5EF4-FFF2-40B4-BE49-F238E27FC236}">
                <a16:creationId xmlns:a16="http://schemas.microsoft.com/office/drawing/2014/main" id="{06E5A18E-A9EA-4B43-B3AF-B87E79CFA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20" y="2488201"/>
            <a:ext cx="808169" cy="8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 1 35">
            <a:extLst>
              <a:ext uri="{FF2B5EF4-FFF2-40B4-BE49-F238E27FC236}">
                <a16:creationId xmlns:a16="http://schemas.microsoft.com/office/drawing/2014/main" id="{2599E7B9-8B67-47A7-A2CB-DEAA4D11D895}"/>
              </a:ext>
            </a:extLst>
          </p:cNvPr>
          <p:cNvSpPr/>
          <p:nvPr/>
        </p:nvSpPr>
        <p:spPr bwMode="auto">
          <a:xfrm>
            <a:off x="4530539" y="4368297"/>
            <a:ext cx="2339346" cy="273284"/>
          </a:xfrm>
          <a:prstGeom prst="borderCallout1">
            <a:avLst>
              <a:gd name="adj1" fmla="val 19948"/>
              <a:gd name="adj2" fmla="val -2121"/>
              <a:gd name="adj3" fmla="val -344588"/>
              <a:gd name="adj4" fmla="val 27363"/>
            </a:avLst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Фото из фотобанка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1204BD-2F0F-4205-BDA3-528FFA7F7427}"/>
              </a:ext>
            </a:extLst>
          </p:cNvPr>
          <p:cNvSpPr/>
          <p:nvPr/>
        </p:nvSpPr>
        <p:spPr>
          <a:xfrm>
            <a:off x="1914967" y="2368218"/>
            <a:ext cx="5314065" cy="10607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/>
              <a:t>Состав объявления: </a:t>
            </a:r>
          </a:p>
          <a:p>
            <a:pPr algn="ctr">
              <a:spcAft>
                <a:spcPts val="1200"/>
              </a:spcAft>
            </a:pPr>
            <a:r>
              <a:rPr lang="ru-RU" sz="3200" dirty="0"/>
              <a:t>Другие фото</a:t>
            </a:r>
          </a:p>
        </p:txBody>
      </p:sp>
    </p:spTree>
    <p:extLst>
      <p:ext uri="{BB962C8B-B14F-4D97-AF65-F5344CB8AC3E}">
        <p14:creationId xmlns:p14="http://schemas.microsoft.com/office/powerpoint/2010/main" val="28353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559BB61-4922-43D2-A598-7B122F4AF17C}"/>
              </a:ext>
            </a:extLst>
          </p:cNvPr>
          <p:cNvGrpSpPr/>
          <p:nvPr/>
        </p:nvGrpSpPr>
        <p:grpSpPr>
          <a:xfrm>
            <a:off x="547236" y="644893"/>
            <a:ext cx="5557225" cy="5794408"/>
            <a:chOff x="547236" y="644893"/>
            <a:chExt cx="5557225" cy="5794408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708FDB81-D1A5-4496-A8B9-A41834E6C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66"/>
            <a:stretch/>
          </p:blipFill>
          <p:spPr>
            <a:xfrm>
              <a:off x="547236" y="644893"/>
              <a:ext cx="5557225" cy="5630779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96C33204-FAA8-4946-A54E-16E5A3B8331D}"/>
                </a:ext>
              </a:extLst>
            </p:cNvPr>
            <p:cNvSpPr/>
            <p:nvPr/>
          </p:nvSpPr>
          <p:spPr>
            <a:xfrm>
              <a:off x="4283242" y="3936733"/>
              <a:ext cx="1821219" cy="250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Выноска 1 34">
            <a:extLst>
              <a:ext uri="{FF2B5EF4-FFF2-40B4-BE49-F238E27FC236}">
                <a16:creationId xmlns:a16="http://schemas.microsoft.com/office/drawing/2014/main" id="{E93309CC-5AA2-458E-A51B-1EBEEBEB0421}"/>
              </a:ext>
            </a:extLst>
          </p:cNvPr>
          <p:cNvSpPr/>
          <p:nvPr/>
        </p:nvSpPr>
        <p:spPr bwMode="auto">
          <a:xfrm>
            <a:off x="6652727" y="225598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227703"/>
              <a:gd name="adj4" fmla="val -136561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Заголовок</a:t>
            </a:r>
          </a:p>
        </p:txBody>
      </p:sp>
      <p:sp>
        <p:nvSpPr>
          <p:cNvPr id="6" name="Выноска 1 34">
            <a:extLst>
              <a:ext uri="{FF2B5EF4-FFF2-40B4-BE49-F238E27FC236}">
                <a16:creationId xmlns:a16="http://schemas.microsoft.com/office/drawing/2014/main" id="{D04F1ADB-B183-40D3-988B-25DF3B8ACBCF}"/>
              </a:ext>
            </a:extLst>
          </p:cNvPr>
          <p:cNvSpPr/>
          <p:nvPr/>
        </p:nvSpPr>
        <p:spPr bwMode="auto">
          <a:xfrm>
            <a:off x="6652727" y="644893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74041"/>
              <a:gd name="adj4" fmla="val -28349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Цена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Выноска 1 34">
            <a:extLst>
              <a:ext uri="{FF2B5EF4-FFF2-40B4-BE49-F238E27FC236}">
                <a16:creationId xmlns:a16="http://schemas.microsoft.com/office/drawing/2014/main" id="{F2BB36CC-31E1-4C88-88D4-379D9D9539D1}"/>
              </a:ext>
            </a:extLst>
          </p:cNvPr>
          <p:cNvSpPr/>
          <p:nvPr/>
        </p:nvSpPr>
        <p:spPr bwMode="auto">
          <a:xfrm>
            <a:off x="6652727" y="1511167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257686"/>
              <a:gd name="adj4" fmla="val -125040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Главная фото (1 </a:t>
            </a:r>
            <a:r>
              <a:rPr lang="ru-RU" sz="1200" dirty="0" err="1">
                <a:solidFill>
                  <a:schemeClr val="bg1"/>
                </a:solidFill>
                <a:latin typeface="Arial" charset="0"/>
              </a:rPr>
              <a:t>шт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&lt;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25 Мб)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Выноска 1 34">
            <a:extLst>
              <a:ext uri="{FF2B5EF4-FFF2-40B4-BE49-F238E27FC236}">
                <a16:creationId xmlns:a16="http://schemas.microsoft.com/office/drawing/2014/main" id="{140CD2D2-0C42-4A3B-9263-B884584555C4}"/>
              </a:ext>
            </a:extLst>
          </p:cNvPr>
          <p:cNvSpPr/>
          <p:nvPr/>
        </p:nvSpPr>
        <p:spPr bwMode="auto">
          <a:xfrm>
            <a:off x="6652727" y="2879484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Другие фото (9 </a:t>
            </a:r>
            <a:r>
              <a:rPr lang="ru-RU" sz="1200" dirty="0" err="1">
                <a:solidFill>
                  <a:schemeClr val="bg1"/>
                </a:solidFill>
                <a:latin typeface="Arial" charset="0"/>
              </a:rPr>
              <a:t>шт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sp>
        <p:nvSpPr>
          <p:cNvPr id="9" name="Выноска 1 34">
            <a:extLst>
              <a:ext uri="{FF2B5EF4-FFF2-40B4-BE49-F238E27FC236}">
                <a16:creationId xmlns:a16="http://schemas.microsoft.com/office/drawing/2014/main" id="{89C111C2-CF7C-4E45-8510-2342AFBC1D3C}"/>
              </a:ext>
            </a:extLst>
          </p:cNvPr>
          <p:cNvSpPr/>
          <p:nvPr/>
        </p:nvSpPr>
        <p:spPr bwMode="auto">
          <a:xfrm>
            <a:off x="6652727" y="3460282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Город. Адрес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Выноска 1 34">
            <a:extLst>
              <a:ext uri="{FF2B5EF4-FFF2-40B4-BE49-F238E27FC236}">
                <a16:creationId xmlns:a16="http://schemas.microsoft.com/office/drawing/2014/main" id="{BEDFC49B-1B2D-4C72-B92D-3D0E7F7DE37B}"/>
              </a:ext>
            </a:extLst>
          </p:cNvPr>
          <p:cNvSpPr/>
          <p:nvPr/>
        </p:nvSpPr>
        <p:spPr bwMode="auto">
          <a:xfrm>
            <a:off x="6652727" y="3990981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Описание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1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67D61E-BB8E-41EA-B66B-4C6CB003A590}"/>
              </a:ext>
            </a:extLst>
          </p:cNvPr>
          <p:cNvSpPr/>
          <p:nvPr/>
        </p:nvSpPr>
        <p:spPr>
          <a:xfrm>
            <a:off x="2606430" y="2072532"/>
            <a:ext cx="472440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</a:rPr>
              <a:t>Максимально 10 фотографий. Главная и 0 дополнительных</a:t>
            </a:r>
          </a:p>
          <a:p>
            <a:pPr marL="342900" indent="-342900" fontAlgn="base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</a:rPr>
              <a:t>До 25 Мб вес каждой</a:t>
            </a:r>
          </a:p>
        </p:txBody>
      </p:sp>
      <p:pic>
        <p:nvPicPr>
          <p:cNvPr id="4" name="Picture 22" descr="remove icon">
            <a:extLst>
              <a:ext uri="{FF2B5EF4-FFF2-40B4-BE49-F238E27FC236}">
                <a16:creationId xmlns:a16="http://schemas.microsoft.com/office/drawing/2014/main" id="{5E5011D9-5AE1-40FC-8EB7-D07FAE6DC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37" y="1182989"/>
            <a:ext cx="548666" cy="5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4B82FF-5949-4563-A553-0D5612D173C6}"/>
              </a:ext>
            </a:extLst>
          </p:cNvPr>
          <p:cNvSpPr/>
          <p:nvPr/>
        </p:nvSpPr>
        <p:spPr>
          <a:xfrm>
            <a:off x="2606430" y="1208436"/>
            <a:ext cx="4724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Правила </a:t>
            </a:r>
            <a:r>
              <a:rPr lang="en-US" sz="2800" dirty="0"/>
              <a:t>AVITO</a:t>
            </a:r>
            <a:r>
              <a:rPr lang="ru-RU" sz="2800" dirty="0"/>
              <a:t>. Фотографии</a:t>
            </a:r>
            <a:endParaRPr lang="en-US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27A248-E89D-4817-8586-33C5EA1BF11E}"/>
              </a:ext>
            </a:extLst>
          </p:cNvPr>
          <p:cNvSpPr/>
          <p:nvPr/>
        </p:nvSpPr>
        <p:spPr>
          <a:xfrm>
            <a:off x="2606430" y="3152072"/>
            <a:ext cx="4724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Рекомендации. Фотографии </a:t>
            </a:r>
          </a:p>
        </p:txBody>
      </p:sp>
      <p:pic>
        <p:nvPicPr>
          <p:cNvPr id="7" name="Picture 24" descr="accept icon">
            <a:extLst>
              <a:ext uri="{FF2B5EF4-FFF2-40B4-BE49-F238E27FC236}">
                <a16:creationId xmlns:a16="http://schemas.microsoft.com/office/drawing/2014/main" id="{A8963C14-B79F-469E-9051-EC7C75D6A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38" y="3147720"/>
            <a:ext cx="527571" cy="5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5F0BAC-7AF1-4A74-A272-C0CDD15F4B39}"/>
              </a:ext>
            </a:extLst>
          </p:cNvPr>
          <p:cNvSpPr/>
          <p:nvPr/>
        </p:nvSpPr>
        <p:spPr>
          <a:xfrm>
            <a:off x="2606430" y="3864876"/>
            <a:ext cx="4072140" cy="2284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/>
              <a:t>Доказать что в тексте правда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/>
              <a:t>Показать результат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/>
              <a:t>Доказать качество работ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/>
              <a:t>Показать варианты и ассортимент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/>
              <a:t>Убедить позвонить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/>
              <a:t>Размер 1025х768 пикселей</a:t>
            </a:r>
          </a:p>
        </p:txBody>
      </p:sp>
    </p:spTree>
    <p:extLst>
      <p:ext uri="{BB962C8B-B14F-4D97-AF65-F5344CB8AC3E}">
        <p14:creationId xmlns:p14="http://schemas.microsoft.com/office/powerpoint/2010/main" val="307385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A00050-C615-4159-9110-A02F66798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" y="0"/>
            <a:ext cx="671962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B5E09C-4D16-407F-AEC3-046342961EA4}"/>
              </a:ext>
            </a:extLst>
          </p:cNvPr>
          <p:cNvSpPr/>
          <p:nvPr/>
        </p:nvSpPr>
        <p:spPr>
          <a:xfrm>
            <a:off x="914400" y="4080312"/>
            <a:ext cx="4503420" cy="1017468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1204BD-2F0F-4205-BDA3-528FFA7F7427}"/>
              </a:ext>
            </a:extLst>
          </p:cNvPr>
          <p:cNvSpPr/>
          <p:nvPr/>
        </p:nvSpPr>
        <p:spPr>
          <a:xfrm>
            <a:off x="1914967" y="2368218"/>
            <a:ext cx="5314065" cy="10607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/>
              <a:t>Состав объявления: </a:t>
            </a:r>
          </a:p>
          <a:p>
            <a:pPr algn="ctr">
              <a:spcAft>
                <a:spcPts val="1200"/>
              </a:spcAft>
            </a:pPr>
            <a:r>
              <a:rPr lang="ru-RU" sz="3200" dirty="0"/>
              <a:t>Адрес</a:t>
            </a:r>
          </a:p>
        </p:txBody>
      </p:sp>
    </p:spTree>
    <p:extLst>
      <p:ext uri="{BB962C8B-B14F-4D97-AF65-F5344CB8AC3E}">
        <p14:creationId xmlns:p14="http://schemas.microsoft.com/office/powerpoint/2010/main" val="61087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559BB61-4922-43D2-A598-7B122F4AF17C}"/>
              </a:ext>
            </a:extLst>
          </p:cNvPr>
          <p:cNvGrpSpPr/>
          <p:nvPr/>
        </p:nvGrpSpPr>
        <p:grpSpPr>
          <a:xfrm>
            <a:off x="234620" y="949693"/>
            <a:ext cx="5557225" cy="5794408"/>
            <a:chOff x="547236" y="644893"/>
            <a:chExt cx="5557225" cy="5794408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708FDB81-D1A5-4496-A8B9-A41834E6C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66"/>
            <a:stretch/>
          </p:blipFill>
          <p:spPr>
            <a:xfrm>
              <a:off x="547236" y="644893"/>
              <a:ext cx="5557225" cy="5630779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96C33204-FAA8-4946-A54E-16E5A3B8331D}"/>
                </a:ext>
              </a:extLst>
            </p:cNvPr>
            <p:cNvSpPr/>
            <p:nvPr/>
          </p:nvSpPr>
          <p:spPr>
            <a:xfrm>
              <a:off x="4283242" y="3936733"/>
              <a:ext cx="1821219" cy="250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Выноска 1 34">
            <a:extLst>
              <a:ext uri="{FF2B5EF4-FFF2-40B4-BE49-F238E27FC236}">
                <a16:creationId xmlns:a16="http://schemas.microsoft.com/office/drawing/2014/main" id="{E93309CC-5AA2-458E-A51B-1EBEEBEB0421}"/>
              </a:ext>
            </a:extLst>
          </p:cNvPr>
          <p:cNvSpPr/>
          <p:nvPr/>
        </p:nvSpPr>
        <p:spPr bwMode="auto">
          <a:xfrm>
            <a:off x="5879003" y="530398"/>
            <a:ext cx="1529981" cy="256820"/>
          </a:xfrm>
          <a:prstGeom prst="borderCallout1">
            <a:avLst>
              <a:gd name="adj1" fmla="val 19948"/>
              <a:gd name="adj2" fmla="val -2121"/>
              <a:gd name="adj3" fmla="val 221617"/>
              <a:gd name="adj4" fmla="val -192751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Заголовок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Выноска 1 34">
            <a:extLst>
              <a:ext uri="{FF2B5EF4-FFF2-40B4-BE49-F238E27FC236}">
                <a16:creationId xmlns:a16="http://schemas.microsoft.com/office/drawing/2014/main" id="{D04F1ADB-B183-40D3-988B-25DF3B8ACBCF}"/>
              </a:ext>
            </a:extLst>
          </p:cNvPr>
          <p:cNvSpPr/>
          <p:nvPr/>
        </p:nvSpPr>
        <p:spPr bwMode="auto">
          <a:xfrm>
            <a:off x="5879003" y="949693"/>
            <a:ext cx="1529981" cy="256820"/>
          </a:xfrm>
          <a:prstGeom prst="borderCallout1">
            <a:avLst>
              <a:gd name="adj1" fmla="val 19948"/>
              <a:gd name="adj2" fmla="val -2121"/>
              <a:gd name="adj3" fmla="val 61869"/>
              <a:gd name="adj4" fmla="val -36522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Цена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Выноска 1 34">
            <a:extLst>
              <a:ext uri="{FF2B5EF4-FFF2-40B4-BE49-F238E27FC236}">
                <a16:creationId xmlns:a16="http://schemas.microsoft.com/office/drawing/2014/main" id="{F2BB36CC-31E1-4C88-88D4-379D9D9539D1}"/>
              </a:ext>
            </a:extLst>
          </p:cNvPr>
          <p:cNvSpPr/>
          <p:nvPr/>
        </p:nvSpPr>
        <p:spPr bwMode="auto">
          <a:xfrm>
            <a:off x="5879003" y="1633851"/>
            <a:ext cx="1529981" cy="256820"/>
          </a:xfrm>
          <a:prstGeom prst="borderCallout1">
            <a:avLst>
              <a:gd name="adj1" fmla="val 19948"/>
              <a:gd name="adj2" fmla="val -2121"/>
              <a:gd name="adj3" fmla="val 196823"/>
              <a:gd name="adj4" fmla="val -154156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Главная фото 1 шт.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Выноска 1 34">
            <a:extLst>
              <a:ext uri="{FF2B5EF4-FFF2-40B4-BE49-F238E27FC236}">
                <a16:creationId xmlns:a16="http://schemas.microsoft.com/office/drawing/2014/main" id="{140CD2D2-0C42-4A3B-9263-B884584555C4}"/>
              </a:ext>
            </a:extLst>
          </p:cNvPr>
          <p:cNvSpPr/>
          <p:nvPr/>
        </p:nvSpPr>
        <p:spPr bwMode="auto">
          <a:xfrm>
            <a:off x="5879003" y="3184284"/>
            <a:ext cx="1529981" cy="256820"/>
          </a:xfrm>
          <a:prstGeom prst="borderCallout1">
            <a:avLst>
              <a:gd name="adj1" fmla="val 19948"/>
              <a:gd name="adj2" fmla="val -2121"/>
              <a:gd name="adj3" fmla="val 453504"/>
              <a:gd name="adj4" fmla="val -290450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Другие фото 9 шт.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Выноска 1 34">
            <a:extLst>
              <a:ext uri="{FF2B5EF4-FFF2-40B4-BE49-F238E27FC236}">
                <a16:creationId xmlns:a16="http://schemas.microsoft.com/office/drawing/2014/main" id="{89C111C2-CF7C-4E45-8510-2342AFBC1D3C}"/>
              </a:ext>
            </a:extLst>
          </p:cNvPr>
          <p:cNvSpPr/>
          <p:nvPr/>
        </p:nvSpPr>
        <p:spPr bwMode="auto">
          <a:xfrm>
            <a:off x="5879003" y="3765082"/>
            <a:ext cx="1529981" cy="256820"/>
          </a:xfrm>
          <a:prstGeom prst="borderCallout1">
            <a:avLst>
              <a:gd name="adj1" fmla="val 19948"/>
              <a:gd name="adj2" fmla="val -2121"/>
              <a:gd name="adj3" fmla="val 456547"/>
              <a:gd name="adj4" fmla="val -283810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Город. Адрес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Выноска 1 34">
            <a:extLst>
              <a:ext uri="{FF2B5EF4-FFF2-40B4-BE49-F238E27FC236}">
                <a16:creationId xmlns:a16="http://schemas.microsoft.com/office/drawing/2014/main" id="{BEDFC49B-1B2D-4C72-B92D-3D0E7F7DE37B}"/>
              </a:ext>
            </a:extLst>
          </p:cNvPr>
          <p:cNvSpPr/>
          <p:nvPr/>
        </p:nvSpPr>
        <p:spPr bwMode="auto">
          <a:xfrm>
            <a:off x="5879003" y="4295781"/>
            <a:ext cx="1529981" cy="256820"/>
          </a:xfrm>
          <a:prstGeom prst="borderCallout1">
            <a:avLst>
              <a:gd name="adj1" fmla="val 19948"/>
              <a:gd name="adj2" fmla="val -2121"/>
              <a:gd name="adj3" fmla="val 459590"/>
              <a:gd name="adj4" fmla="val -264909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Описание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AF795E98-FA52-4247-AAA9-5EBAC7DCB939}"/>
              </a:ext>
            </a:extLst>
          </p:cNvPr>
          <p:cNvSpPr/>
          <p:nvPr/>
        </p:nvSpPr>
        <p:spPr>
          <a:xfrm>
            <a:off x="7604369" y="3184284"/>
            <a:ext cx="171939" cy="13683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id="{7555B9CB-B087-437D-9A04-FD0FE80FFBAF}"/>
              </a:ext>
            </a:extLst>
          </p:cNvPr>
          <p:cNvSpPr/>
          <p:nvPr/>
        </p:nvSpPr>
        <p:spPr>
          <a:xfrm>
            <a:off x="7604369" y="522354"/>
            <a:ext cx="171939" cy="13683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A54D47-71C5-4F5C-AE9F-C3C8EE0D0F86}"/>
              </a:ext>
            </a:extLst>
          </p:cNvPr>
          <p:cNvSpPr/>
          <p:nvPr/>
        </p:nvSpPr>
        <p:spPr>
          <a:xfrm>
            <a:off x="7776309" y="856291"/>
            <a:ext cx="1133071" cy="7004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400" dirty="0"/>
              <a:t>Задача:</a:t>
            </a:r>
          </a:p>
          <a:p>
            <a:r>
              <a:rPr lang="ru-RU" sz="1400" dirty="0"/>
              <a:t>Кликнули на объявление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4987A00-E1A8-47D3-AA25-F5F07292C27E}"/>
              </a:ext>
            </a:extLst>
          </p:cNvPr>
          <p:cNvSpPr/>
          <p:nvPr/>
        </p:nvSpPr>
        <p:spPr>
          <a:xfrm>
            <a:off x="7776309" y="3596638"/>
            <a:ext cx="1133071" cy="7004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400" dirty="0"/>
              <a:t>Задача:</a:t>
            </a:r>
          </a:p>
          <a:p>
            <a:r>
              <a:rPr lang="ru-RU" sz="1400" dirty="0"/>
              <a:t>Позвонили</a:t>
            </a:r>
          </a:p>
        </p:txBody>
      </p:sp>
    </p:spTree>
    <p:extLst>
      <p:ext uri="{BB962C8B-B14F-4D97-AF65-F5344CB8AC3E}">
        <p14:creationId xmlns:p14="http://schemas.microsoft.com/office/powerpoint/2010/main" val="247575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559BB61-4922-43D2-A598-7B122F4AF17C}"/>
              </a:ext>
            </a:extLst>
          </p:cNvPr>
          <p:cNvGrpSpPr/>
          <p:nvPr/>
        </p:nvGrpSpPr>
        <p:grpSpPr>
          <a:xfrm>
            <a:off x="547236" y="644893"/>
            <a:ext cx="5557225" cy="5794408"/>
            <a:chOff x="547236" y="644893"/>
            <a:chExt cx="5557225" cy="5794408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708FDB81-D1A5-4496-A8B9-A41834E6C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66"/>
            <a:stretch/>
          </p:blipFill>
          <p:spPr>
            <a:xfrm>
              <a:off x="547236" y="644893"/>
              <a:ext cx="5557225" cy="5630779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96C33204-FAA8-4946-A54E-16E5A3B8331D}"/>
                </a:ext>
              </a:extLst>
            </p:cNvPr>
            <p:cNvSpPr/>
            <p:nvPr/>
          </p:nvSpPr>
          <p:spPr>
            <a:xfrm>
              <a:off x="4283242" y="3936733"/>
              <a:ext cx="1821219" cy="250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Выноска 1 34">
            <a:extLst>
              <a:ext uri="{FF2B5EF4-FFF2-40B4-BE49-F238E27FC236}">
                <a16:creationId xmlns:a16="http://schemas.microsoft.com/office/drawing/2014/main" id="{E93309CC-5AA2-458E-A51B-1EBEEBEB0421}"/>
              </a:ext>
            </a:extLst>
          </p:cNvPr>
          <p:cNvSpPr/>
          <p:nvPr/>
        </p:nvSpPr>
        <p:spPr bwMode="auto">
          <a:xfrm>
            <a:off x="6652727" y="225598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227703"/>
              <a:gd name="adj4" fmla="val -136561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Заголовок</a:t>
            </a:r>
          </a:p>
        </p:txBody>
      </p:sp>
      <p:sp>
        <p:nvSpPr>
          <p:cNvPr id="6" name="Выноска 1 34">
            <a:extLst>
              <a:ext uri="{FF2B5EF4-FFF2-40B4-BE49-F238E27FC236}">
                <a16:creationId xmlns:a16="http://schemas.microsoft.com/office/drawing/2014/main" id="{D04F1ADB-B183-40D3-988B-25DF3B8ACBCF}"/>
              </a:ext>
            </a:extLst>
          </p:cNvPr>
          <p:cNvSpPr/>
          <p:nvPr/>
        </p:nvSpPr>
        <p:spPr bwMode="auto">
          <a:xfrm>
            <a:off x="6652727" y="644893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74041"/>
              <a:gd name="adj4" fmla="val -28349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Цена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Выноска 1 34">
            <a:extLst>
              <a:ext uri="{FF2B5EF4-FFF2-40B4-BE49-F238E27FC236}">
                <a16:creationId xmlns:a16="http://schemas.microsoft.com/office/drawing/2014/main" id="{F2BB36CC-31E1-4C88-88D4-379D9D9539D1}"/>
              </a:ext>
            </a:extLst>
          </p:cNvPr>
          <p:cNvSpPr/>
          <p:nvPr/>
        </p:nvSpPr>
        <p:spPr bwMode="auto">
          <a:xfrm>
            <a:off x="6652727" y="1511167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257686"/>
              <a:gd name="adj4" fmla="val -125040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Главная фото (1 </a:t>
            </a:r>
            <a:r>
              <a:rPr lang="ru-RU" sz="1200" dirty="0" err="1">
                <a:solidFill>
                  <a:schemeClr val="bg1"/>
                </a:solidFill>
                <a:latin typeface="Arial" charset="0"/>
              </a:rPr>
              <a:t>шт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&lt;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25 Мб)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Выноска 1 34">
            <a:extLst>
              <a:ext uri="{FF2B5EF4-FFF2-40B4-BE49-F238E27FC236}">
                <a16:creationId xmlns:a16="http://schemas.microsoft.com/office/drawing/2014/main" id="{140CD2D2-0C42-4A3B-9263-B884584555C4}"/>
              </a:ext>
            </a:extLst>
          </p:cNvPr>
          <p:cNvSpPr/>
          <p:nvPr/>
        </p:nvSpPr>
        <p:spPr bwMode="auto">
          <a:xfrm>
            <a:off x="6652727" y="2879484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Другие фото (9 </a:t>
            </a:r>
            <a:r>
              <a:rPr lang="ru-RU" sz="1200" dirty="0" err="1">
                <a:solidFill>
                  <a:schemeClr val="bg1"/>
                </a:solidFill>
                <a:latin typeface="Arial" charset="0"/>
              </a:rPr>
              <a:t>шт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)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Выноска 1 34">
            <a:extLst>
              <a:ext uri="{FF2B5EF4-FFF2-40B4-BE49-F238E27FC236}">
                <a16:creationId xmlns:a16="http://schemas.microsoft.com/office/drawing/2014/main" id="{89C111C2-CF7C-4E45-8510-2342AFBC1D3C}"/>
              </a:ext>
            </a:extLst>
          </p:cNvPr>
          <p:cNvSpPr/>
          <p:nvPr/>
        </p:nvSpPr>
        <p:spPr bwMode="auto">
          <a:xfrm>
            <a:off x="6652727" y="3460282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Город. Адрес</a:t>
            </a:r>
          </a:p>
        </p:txBody>
      </p:sp>
      <p:sp>
        <p:nvSpPr>
          <p:cNvPr id="10" name="Выноска 1 34">
            <a:extLst>
              <a:ext uri="{FF2B5EF4-FFF2-40B4-BE49-F238E27FC236}">
                <a16:creationId xmlns:a16="http://schemas.microsoft.com/office/drawing/2014/main" id="{BEDFC49B-1B2D-4C72-B92D-3D0E7F7DE37B}"/>
              </a:ext>
            </a:extLst>
          </p:cNvPr>
          <p:cNvSpPr/>
          <p:nvPr/>
        </p:nvSpPr>
        <p:spPr bwMode="auto">
          <a:xfrm>
            <a:off x="6652727" y="3990981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Описание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26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remove icon">
            <a:extLst>
              <a:ext uri="{FF2B5EF4-FFF2-40B4-BE49-F238E27FC236}">
                <a16:creationId xmlns:a16="http://schemas.microsoft.com/office/drawing/2014/main" id="{5E5011D9-5AE1-40FC-8EB7-D07FAE6DC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6" y="1053221"/>
            <a:ext cx="548666" cy="5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4B82FF-5949-4563-A553-0D5612D173C6}"/>
              </a:ext>
            </a:extLst>
          </p:cNvPr>
          <p:cNvSpPr/>
          <p:nvPr/>
        </p:nvSpPr>
        <p:spPr>
          <a:xfrm>
            <a:off x="1559169" y="1078668"/>
            <a:ext cx="667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Правила </a:t>
            </a:r>
            <a:r>
              <a:rPr lang="en-US" sz="2800" dirty="0"/>
              <a:t>AVITO</a:t>
            </a:r>
            <a:r>
              <a:rPr lang="ru-RU" sz="2800" dirty="0"/>
              <a:t>. Адрес</a:t>
            </a:r>
            <a:endParaRPr lang="en-US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F83A11-DD63-47AC-BBD2-A2227977BF1B}"/>
              </a:ext>
            </a:extLst>
          </p:cNvPr>
          <p:cNvSpPr/>
          <p:nvPr/>
        </p:nvSpPr>
        <p:spPr>
          <a:xfrm>
            <a:off x="1559169" y="1967084"/>
            <a:ext cx="65609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Какой город указывать в объявлении?</a:t>
            </a:r>
          </a:p>
          <a:p>
            <a:r>
              <a:rPr lang="ru-RU" sz="1600" dirty="0"/>
              <a:t>Всегда указывайте город, в котором фактически находится товар.</a:t>
            </a:r>
          </a:p>
          <a:p>
            <a:endParaRPr lang="ru-RU" sz="1600" dirty="0"/>
          </a:p>
          <a:p>
            <a:r>
              <a:rPr lang="ru-RU" sz="1600" dirty="0"/>
              <a:t>Если возможна доставка товара в другие города, укажите это в тексте объявления.</a:t>
            </a:r>
          </a:p>
          <a:p>
            <a:endParaRPr lang="ru-RU" sz="1600" dirty="0"/>
          </a:p>
          <a:p>
            <a:r>
              <a:rPr lang="ru-RU" sz="1600" dirty="0"/>
              <a:t>Размещение объявлений об одном товаре/услуге в разных городах нарушает правила </a:t>
            </a:r>
            <a:r>
              <a:rPr lang="ru-RU" sz="1600" dirty="0" err="1"/>
              <a:t>Avito</a:t>
            </a:r>
            <a:r>
              <a:rPr lang="ru-RU" sz="1600" dirty="0"/>
              <a:t>, такие объявления могут быть удалены. </a:t>
            </a:r>
          </a:p>
          <a:p>
            <a:endParaRPr lang="ru-RU" sz="1600" dirty="0"/>
          </a:p>
          <a:p>
            <a:r>
              <a:rPr lang="ru-RU" sz="1600" dirty="0">
                <a:solidFill>
                  <a:srgbClr val="FF0000"/>
                </a:solidFill>
              </a:rPr>
              <a:t>Исключение:</a:t>
            </a:r>
            <a:r>
              <a:rPr lang="ru-RU" sz="1600" dirty="0"/>
              <a:t> в категориях </a:t>
            </a:r>
            <a:r>
              <a:rPr lang="ru-RU" sz="1600" dirty="0">
                <a:solidFill>
                  <a:srgbClr val="FF0000"/>
                </a:solidFill>
              </a:rPr>
              <a:t>«Предложение услуг»,</a:t>
            </a:r>
            <a:r>
              <a:rPr lang="ru-RU" sz="1600" dirty="0"/>
              <a:t> «Готовый бизнес», «Работа» и в подкатегориях «Водный транспорт», «Мотоциклы и </a:t>
            </a:r>
            <a:r>
              <a:rPr lang="ru-RU" sz="1600" dirty="0" err="1"/>
              <a:t>мототехника</a:t>
            </a:r>
            <a:r>
              <a:rPr lang="ru-RU" sz="1600" dirty="0"/>
              <a:t>», «Грузовики и спецтехника» </a:t>
            </a:r>
            <a:r>
              <a:rPr lang="ru-RU" sz="1600" u="sng" dirty="0"/>
              <a:t>можно размещать повторные объявления в разных городах. </a:t>
            </a:r>
            <a:r>
              <a:rPr lang="ru-RU" sz="1600" dirty="0"/>
              <a:t>Например, одну и ту же услугу можно предложить и в Москве, и в Санкт-Петербурге.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A4EFD36-C01E-463C-A53C-D79805AB3A45}"/>
              </a:ext>
            </a:extLst>
          </p:cNvPr>
          <p:cNvSpPr/>
          <p:nvPr/>
        </p:nvSpPr>
        <p:spPr>
          <a:xfrm>
            <a:off x="1559169" y="5933266"/>
            <a:ext cx="2940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https://support.avito.ru/articles/200026278</a:t>
            </a:r>
          </a:p>
        </p:txBody>
      </p:sp>
    </p:spTree>
    <p:extLst>
      <p:ext uri="{BB962C8B-B14F-4D97-AF65-F5344CB8AC3E}">
        <p14:creationId xmlns:p14="http://schemas.microsoft.com/office/powerpoint/2010/main" val="3846701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1204BD-2F0F-4205-BDA3-528FFA7F7427}"/>
              </a:ext>
            </a:extLst>
          </p:cNvPr>
          <p:cNvSpPr/>
          <p:nvPr/>
        </p:nvSpPr>
        <p:spPr>
          <a:xfrm>
            <a:off x="1914967" y="2368218"/>
            <a:ext cx="5314065" cy="10607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/>
              <a:t>Состав объявления: </a:t>
            </a:r>
          </a:p>
          <a:p>
            <a:pPr algn="ctr">
              <a:spcAft>
                <a:spcPts val="1200"/>
              </a:spcAft>
            </a:pPr>
            <a:r>
              <a:rPr lang="ru-RU" sz="3200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5670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559BB61-4922-43D2-A598-7B122F4AF17C}"/>
              </a:ext>
            </a:extLst>
          </p:cNvPr>
          <p:cNvGrpSpPr/>
          <p:nvPr/>
        </p:nvGrpSpPr>
        <p:grpSpPr>
          <a:xfrm>
            <a:off x="547236" y="644893"/>
            <a:ext cx="5557225" cy="5794408"/>
            <a:chOff x="547236" y="644893"/>
            <a:chExt cx="5557225" cy="5794408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708FDB81-D1A5-4496-A8B9-A41834E6C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66"/>
            <a:stretch/>
          </p:blipFill>
          <p:spPr>
            <a:xfrm>
              <a:off x="547236" y="644893"/>
              <a:ext cx="5557225" cy="5630779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96C33204-FAA8-4946-A54E-16E5A3B8331D}"/>
                </a:ext>
              </a:extLst>
            </p:cNvPr>
            <p:cNvSpPr/>
            <p:nvPr/>
          </p:nvSpPr>
          <p:spPr>
            <a:xfrm>
              <a:off x="4283242" y="3936733"/>
              <a:ext cx="1821219" cy="250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Выноска 1 34">
            <a:extLst>
              <a:ext uri="{FF2B5EF4-FFF2-40B4-BE49-F238E27FC236}">
                <a16:creationId xmlns:a16="http://schemas.microsoft.com/office/drawing/2014/main" id="{E93309CC-5AA2-458E-A51B-1EBEEBEB0421}"/>
              </a:ext>
            </a:extLst>
          </p:cNvPr>
          <p:cNvSpPr/>
          <p:nvPr/>
        </p:nvSpPr>
        <p:spPr bwMode="auto">
          <a:xfrm>
            <a:off x="6652727" y="225598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227703"/>
              <a:gd name="adj4" fmla="val -136561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Заголовок</a:t>
            </a:r>
          </a:p>
        </p:txBody>
      </p:sp>
      <p:sp>
        <p:nvSpPr>
          <p:cNvPr id="6" name="Выноска 1 34">
            <a:extLst>
              <a:ext uri="{FF2B5EF4-FFF2-40B4-BE49-F238E27FC236}">
                <a16:creationId xmlns:a16="http://schemas.microsoft.com/office/drawing/2014/main" id="{D04F1ADB-B183-40D3-988B-25DF3B8ACBCF}"/>
              </a:ext>
            </a:extLst>
          </p:cNvPr>
          <p:cNvSpPr/>
          <p:nvPr/>
        </p:nvSpPr>
        <p:spPr bwMode="auto">
          <a:xfrm>
            <a:off x="6652727" y="644893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74041"/>
              <a:gd name="adj4" fmla="val -28349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Цена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Выноска 1 34">
            <a:extLst>
              <a:ext uri="{FF2B5EF4-FFF2-40B4-BE49-F238E27FC236}">
                <a16:creationId xmlns:a16="http://schemas.microsoft.com/office/drawing/2014/main" id="{F2BB36CC-31E1-4C88-88D4-379D9D9539D1}"/>
              </a:ext>
            </a:extLst>
          </p:cNvPr>
          <p:cNvSpPr/>
          <p:nvPr/>
        </p:nvSpPr>
        <p:spPr bwMode="auto">
          <a:xfrm>
            <a:off x="6652727" y="1511167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257686"/>
              <a:gd name="adj4" fmla="val -125040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Главная фото (1 </a:t>
            </a:r>
            <a:r>
              <a:rPr lang="ru-RU" sz="1200" dirty="0" err="1">
                <a:solidFill>
                  <a:schemeClr val="bg1"/>
                </a:solidFill>
                <a:latin typeface="Arial" charset="0"/>
              </a:rPr>
              <a:t>шт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&lt;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25 Мб)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Выноска 1 34">
            <a:extLst>
              <a:ext uri="{FF2B5EF4-FFF2-40B4-BE49-F238E27FC236}">
                <a16:creationId xmlns:a16="http://schemas.microsoft.com/office/drawing/2014/main" id="{140CD2D2-0C42-4A3B-9263-B884584555C4}"/>
              </a:ext>
            </a:extLst>
          </p:cNvPr>
          <p:cNvSpPr/>
          <p:nvPr/>
        </p:nvSpPr>
        <p:spPr bwMode="auto">
          <a:xfrm>
            <a:off x="6652727" y="2879484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Другие фото (9 </a:t>
            </a:r>
            <a:r>
              <a:rPr lang="ru-RU" sz="1200" dirty="0" err="1">
                <a:solidFill>
                  <a:schemeClr val="bg1"/>
                </a:solidFill>
                <a:latin typeface="Arial" charset="0"/>
              </a:rPr>
              <a:t>шт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)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Выноска 1 34">
            <a:extLst>
              <a:ext uri="{FF2B5EF4-FFF2-40B4-BE49-F238E27FC236}">
                <a16:creationId xmlns:a16="http://schemas.microsoft.com/office/drawing/2014/main" id="{89C111C2-CF7C-4E45-8510-2342AFBC1D3C}"/>
              </a:ext>
            </a:extLst>
          </p:cNvPr>
          <p:cNvSpPr/>
          <p:nvPr/>
        </p:nvSpPr>
        <p:spPr bwMode="auto">
          <a:xfrm>
            <a:off x="6652727" y="3460282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Город. Адрес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Выноска 1 34">
            <a:extLst>
              <a:ext uri="{FF2B5EF4-FFF2-40B4-BE49-F238E27FC236}">
                <a16:creationId xmlns:a16="http://schemas.microsoft.com/office/drawing/2014/main" id="{BEDFC49B-1B2D-4C72-B92D-3D0E7F7DE37B}"/>
              </a:ext>
            </a:extLst>
          </p:cNvPr>
          <p:cNvSpPr/>
          <p:nvPr/>
        </p:nvSpPr>
        <p:spPr bwMode="auto">
          <a:xfrm>
            <a:off x="6652727" y="3990981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Описание 3000 знаков</a:t>
            </a:r>
          </a:p>
        </p:txBody>
      </p:sp>
    </p:spTree>
    <p:extLst>
      <p:ext uri="{BB962C8B-B14F-4D97-AF65-F5344CB8AC3E}">
        <p14:creationId xmlns:p14="http://schemas.microsoft.com/office/powerpoint/2010/main" val="2973846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23743A-17F1-4BEE-89BA-45F0D41D8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458"/>
          <a:stretch/>
        </p:blipFill>
        <p:spPr>
          <a:xfrm>
            <a:off x="314036" y="0"/>
            <a:ext cx="393844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D54183-E20E-4F67-A48A-AAE46376CB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586"/>
          <a:stretch/>
        </p:blipFill>
        <p:spPr>
          <a:xfrm>
            <a:off x="4572000" y="175491"/>
            <a:ext cx="4043089" cy="511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remove icon">
            <a:extLst>
              <a:ext uri="{FF2B5EF4-FFF2-40B4-BE49-F238E27FC236}">
                <a16:creationId xmlns:a16="http://schemas.microsoft.com/office/drawing/2014/main" id="{5E5011D9-5AE1-40FC-8EB7-D07FAE6DC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4" y="659359"/>
            <a:ext cx="548666" cy="5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4B82FF-5949-4563-A553-0D5612D173C6}"/>
              </a:ext>
            </a:extLst>
          </p:cNvPr>
          <p:cNvSpPr/>
          <p:nvPr/>
        </p:nvSpPr>
        <p:spPr>
          <a:xfrm>
            <a:off x="1232877" y="684806"/>
            <a:ext cx="667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Правила </a:t>
            </a:r>
            <a:r>
              <a:rPr lang="en-US" sz="2800" dirty="0"/>
              <a:t>AVITO</a:t>
            </a:r>
            <a:r>
              <a:rPr lang="ru-RU" sz="2800" dirty="0"/>
              <a:t>. Описание</a:t>
            </a:r>
            <a:endParaRPr lang="en-US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C39D2F-71C3-46CA-B2BA-6A756E847130}"/>
              </a:ext>
            </a:extLst>
          </p:cNvPr>
          <p:cNvSpPr/>
          <p:nvPr/>
        </p:nvSpPr>
        <p:spPr>
          <a:xfrm>
            <a:off x="1232878" y="1326146"/>
            <a:ext cx="703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МОЖНО</a:t>
            </a:r>
            <a:r>
              <a:rPr lang="ru-RU" sz="1600" dirty="0"/>
              <a:t> указывать в описании объявления:</a:t>
            </a:r>
          </a:p>
          <a:p>
            <a:r>
              <a:rPr lang="ru-RU" sz="1600" b="1" dirty="0"/>
              <a:t>Условия приобретения:</a:t>
            </a:r>
          </a:p>
          <a:p>
            <a:r>
              <a:rPr lang="ru-RU" sz="1600" dirty="0"/>
              <a:t>Доставка (как бесплатная, так и платная).</a:t>
            </a:r>
          </a:p>
          <a:p>
            <a:r>
              <a:rPr lang="ru-RU" sz="1600" dirty="0"/>
              <a:t>Подарок или скидка, предоставляемые при покупке основного товара, должны быть четко определены. Например: “При приобретении ноутбука </a:t>
            </a:r>
            <a:r>
              <a:rPr lang="ru-RU" sz="1600" dirty="0" err="1"/>
              <a:t>Asus</a:t>
            </a:r>
            <a:r>
              <a:rPr lang="ru-RU" sz="1600" dirty="0"/>
              <a:t> мышка </a:t>
            </a:r>
            <a:r>
              <a:rPr lang="ru-RU" sz="1600" dirty="0" err="1"/>
              <a:t>Genius</a:t>
            </a:r>
            <a:r>
              <a:rPr lang="ru-RU" sz="1600" dirty="0"/>
              <a:t> в подарок”. “Скидка студентам 10 % до 31 января”.</a:t>
            </a:r>
          </a:p>
          <a:p>
            <a:r>
              <a:rPr lang="ru-RU" sz="1600" dirty="0"/>
              <a:t>Гарантия на предлагаемый товар.</a:t>
            </a:r>
          </a:p>
          <a:p>
            <a:r>
              <a:rPr lang="ru-RU" sz="1600" dirty="0"/>
              <a:t>Установка, монтаж приобретенного товара.</a:t>
            </a:r>
          </a:p>
          <a:p>
            <a:r>
              <a:rPr lang="ru-RU" sz="1600" dirty="0"/>
              <a:t>Предоставление отчетных документов по сделке.</a:t>
            </a:r>
          </a:p>
          <a:p>
            <a:r>
              <a:rPr lang="ru-RU" sz="1600" dirty="0"/>
              <a:t>Возможность тест-драйв товара, условия примерки/показа.</a:t>
            </a:r>
          </a:p>
          <a:p>
            <a:endParaRPr lang="ru-RU" sz="1600" dirty="0"/>
          </a:p>
          <a:p>
            <a:r>
              <a:rPr lang="ru-RU" sz="1600" b="1" dirty="0"/>
              <a:t>Варианты приобретения:</a:t>
            </a:r>
          </a:p>
          <a:p>
            <a:r>
              <a:rPr lang="ru-RU" sz="1600" dirty="0"/>
              <a:t>Обмен, </a:t>
            </a:r>
            <a:r>
              <a:rPr lang="ru-RU" sz="1600" dirty="0" err="1"/>
              <a:t>trade-in</a:t>
            </a:r>
            <a:r>
              <a:rPr lang="ru-RU" sz="1600" dirty="0"/>
              <a:t>.</a:t>
            </a:r>
          </a:p>
          <a:p>
            <a:r>
              <a:rPr lang="ru-RU" sz="1600" dirty="0"/>
              <a:t>Возможность покупки товара оптом или в розницу.</a:t>
            </a:r>
          </a:p>
          <a:p>
            <a:r>
              <a:rPr lang="ru-RU" sz="1600" dirty="0"/>
              <a:t>Возможность бронирования товара для последующего приобретения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493F70-25AD-4413-B756-8AA735C59047}"/>
              </a:ext>
            </a:extLst>
          </p:cNvPr>
          <p:cNvSpPr/>
          <p:nvPr/>
        </p:nvSpPr>
        <p:spPr>
          <a:xfrm>
            <a:off x="1232876" y="5408855"/>
            <a:ext cx="7035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Запрещено</a:t>
            </a:r>
          </a:p>
          <a:p>
            <a:r>
              <a:rPr lang="ru-RU" sz="1600" dirty="0"/>
              <a:t>Указание общих фраз “летние цены”, “цена снижена”, “первым 10 покупателям скидки” - они не являются конкретным предложением.</a:t>
            </a:r>
          </a:p>
        </p:txBody>
      </p:sp>
    </p:spTree>
    <p:extLst>
      <p:ext uri="{BB962C8B-B14F-4D97-AF65-F5344CB8AC3E}">
        <p14:creationId xmlns:p14="http://schemas.microsoft.com/office/powerpoint/2010/main" val="3947549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283264-CBB3-47BD-8FEE-364C7A189BE3}"/>
              </a:ext>
            </a:extLst>
          </p:cNvPr>
          <p:cNvSpPr/>
          <p:nvPr/>
        </p:nvSpPr>
        <p:spPr>
          <a:xfrm>
            <a:off x="1150423" y="323674"/>
            <a:ext cx="4724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Описание. Структура</a:t>
            </a:r>
          </a:p>
        </p:txBody>
      </p:sp>
      <p:pic>
        <p:nvPicPr>
          <p:cNvPr id="5" name="Picture 24" descr="accept icon">
            <a:extLst>
              <a:ext uri="{FF2B5EF4-FFF2-40B4-BE49-F238E27FC236}">
                <a16:creationId xmlns:a16="http://schemas.microsoft.com/office/drawing/2014/main" id="{348572C5-8517-42B3-A026-C143C6D5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1" y="319322"/>
            <a:ext cx="527571" cy="5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75ADC6-E35F-43BD-BC4B-E3E3C464144C}"/>
              </a:ext>
            </a:extLst>
          </p:cNvPr>
          <p:cNvSpPr/>
          <p:nvPr/>
        </p:nvSpPr>
        <p:spPr>
          <a:xfrm>
            <a:off x="841390" y="969637"/>
            <a:ext cx="7766865" cy="53792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Задаем вопросы. </a:t>
            </a:r>
            <a:r>
              <a:rPr lang="ru-RU" sz="1400" dirty="0"/>
              <a:t>Давим на боли покупателя </a:t>
            </a:r>
            <a:endParaRPr lang="ru-RU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Призыв к действию. </a:t>
            </a:r>
            <a:r>
              <a:rPr lang="ru-RU" sz="1400" dirty="0"/>
              <a:t>Звони прямо сейчас по телефону или </a:t>
            </a:r>
            <a:r>
              <a:rPr lang="en-US" sz="1400" dirty="0" err="1"/>
              <a:t>Whatsapp</a:t>
            </a:r>
            <a:endParaRPr lang="ru-RU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Суть предложения. </a:t>
            </a:r>
            <a:r>
              <a:rPr lang="ru-RU" sz="1400" dirty="0"/>
              <a:t>Раскрываем заголовок описывая предложение без лишних слов</a:t>
            </a:r>
            <a:endParaRPr lang="ru-RU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Описываем выгоды при покупке … </a:t>
            </a:r>
            <a:r>
              <a:rPr lang="ru-RU" sz="1400" dirty="0"/>
              <a:t>Мы говорим не о себе, а о клиенте. Я такой то, могу то   - У вас будет… Делим содержание на блоки</a:t>
            </a:r>
            <a:endParaRPr lang="en-US" sz="14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Доказываем и аргументируем цену. </a:t>
            </a:r>
            <a:r>
              <a:rPr lang="ru-RU" sz="1400" dirty="0"/>
              <a:t>Если у нас низкая цена или скидка, то мы должны ее убедительно объяснить, в чем причина такой скидки (акция, распродажа, только для клиентов этого района, пока свободен, только освободился и ищу нового клиента, пока зимний сезон, но летом цена не измениться).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Даем бонус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Временной ограничитель.</a:t>
            </a:r>
            <a:r>
              <a:rPr lang="ru-RU" sz="1400" dirty="0"/>
              <a:t> До какого действует только в феврале… Потом цена +3000 руб. Завтра вы можете уже не встретить мое объявление, не теряйте время, звоните прямо сейчас и вы получите….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Призыв к действию. </a:t>
            </a:r>
            <a:r>
              <a:rPr lang="ru-RU" sz="1400" dirty="0"/>
              <a:t>Призыв «Покупайте прямо сейчас» – это банально. Призыв к действию. Звоните прямо сейчас! И я для вас… Призыв делаем несколько раз в тексте объявления. В начале в середине и конце. Нужен монтаж и обслуживание – звоните. Звоните по телефону указанному в контактах для …  Звоните сразу, готов дать небольшую скидку. Товар быстро расходится, позвоните или напишите, я забронирую за вами. У квартиры есть еще масса плюсов, позвоните – расскажу</a:t>
            </a:r>
          </a:p>
          <a:p>
            <a:pPr>
              <a:spcAft>
                <a:spcPts val="1200"/>
              </a:spcAft>
            </a:pPr>
            <a:endParaRPr lang="ru-RU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1B5DCFB-1AE1-47D5-A9A3-3F1181451372}"/>
              </a:ext>
            </a:extLst>
          </p:cNvPr>
          <p:cNvGrpSpPr/>
          <p:nvPr/>
        </p:nvGrpSpPr>
        <p:grpSpPr>
          <a:xfrm>
            <a:off x="5052061" y="182880"/>
            <a:ext cx="3292618" cy="6492240"/>
            <a:chOff x="5052061" y="182880"/>
            <a:chExt cx="3292618" cy="649224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DF7705B-9D69-482D-AE7B-45B399A0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2061" y="182880"/>
              <a:ext cx="3292618" cy="3360420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D283952-A60B-4CC2-A047-23E357FFE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2061" y="3543300"/>
              <a:ext cx="2190586" cy="3131820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2BE838-2C5C-443A-A5E1-79033D179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11" y="280034"/>
            <a:ext cx="3181479" cy="32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A00050-C615-4159-9110-A02F66798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" y="0"/>
            <a:ext cx="671962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CACC6C-F0D8-4873-8FD6-1218C93E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957" y="0"/>
            <a:ext cx="4796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58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A7AE62-1C33-4C14-90ED-61EBDCDC9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2" y="0"/>
            <a:ext cx="3856417" cy="45966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2E87EA-B239-4A7D-9439-8F6E341695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39" t="6881" r="39411" b="17333"/>
          <a:stretch/>
        </p:blipFill>
        <p:spPr>
          <a:xfrm>
            <a:off x="6412230" y="0"/>
            <a:ext cx="1337310" cy="668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2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1204BD-2F0F-4205-BDA3-528FFA7F7427}"/>
              </a:ext>
            </a:extLst>
          </p:cNvPr>
          <p:cNvSpPr/>
          <p:nvPr/>
        </p:nvSpPr>
        <p:spPr>
          <a:xfrm>
            <a:off x="1914967" y="2368218"/>
            <a:ext cx="5314065" cy="10607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/>
              <a:t>Состав объявления: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426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9372C7-4A9A-40C2-8522-046BD46E7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9" t="6881" r="39411" b="72253"/>
          <a:stretch/>
        </p:blipFill>
        <p:spPr>
          <a:xfrm>
            <a:off x="2079677" y="1"/>
            <a:ext cx="4984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94364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9372C7-4A9A-40C2-8522-046BD46E7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9" t="27747" r="39411" b="51387"/>
          <a:stretch/>
        </p:blipFill>
        <p:spPr>
          <a:xfrm>
            <a:off x="2079677" y="1"/>
            <a:ext cx="4984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30005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9372C7-4A9A-40C2-8522-046BD46E7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9" t="46969" r="39411" b="32165"/>
          <a:stretch/>
        </p:blipFill>
        <p:spPr>
          <a:xfrm>
            <a:off x="2079677" y="1"/>
            <a:ext cx="4984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0312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9372C7-4A9A-40C2-8522-046BD46E7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9" t="61512" r="39411" b="17622"/>
          <a:stretch/>
        </p:blipFill>
        <p:spPr>
          <a:xfrm>
            <a:off x="2079677" y="1"/>
            <a:ext cx="4984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12622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051FFF-6C17-44CE-A996-9D82C059C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54" y="1305009"/>
            <a:ext cx="7685714" cy="243809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F7AA28-3A8E-417F-8362-5DEAD990D1F3}"/>
              </a:ext>
            </a:extLst>
          </p:cNvPr>
          <p:cNvSpPr/>
          <p:nvPr/>
        </p:nvSpPr>
        <p:spPr>
          <a:xfrm>
            <a:off x="688567" y="4297679"/>
            <a:ext cx="8203973" cy="22684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1200"/>
              </a:spcAft>
            </a:pPr>
            <a:r>
              <a:rPr lang="ru-RU" dirty="0"/>
              <a:t>В описании дожны быть слова из поисковых запросов.</a:t>
            </a:r>
          </a:p>
          <a:p>
            <a:pPr>
              <a:spcAft>
                <a:spcPts val="1200"/>
              </a:spcAft>
            </a:pPr>
            <a:r>
              <a:rPr lang="ru-RU" dirty="0"/>
              <a:t>Начните вводить фразу и посмотрите какие еще варианты вам предлагает авито.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3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1204BD-2F0F-4205-BDA3-528FFA7F7427}"/>
              </a:ext>
            </a:extLst>
          </p:cNvPr>
          <p:cNvSpPr/>
          <p:nvPr/>
        </p:nvSpPr>
        <p:spPr>
          <a:xfrm>
            <a:off x="1914967" y="2368218"/>
            <a:ext cx="5314065" cy="10607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36071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8437CA6-F6A6-48E9-AF8C-6D2714B1B250}"/>
              </a:ext>
            </a:extLst>
          </p:cNvPr>
          <p:cNvGrpSpPr/>
          <p:nvPr/>
        </p:nvGrpSpPr>
        <p:grpSpPr>
          <a:xfrm>
            <a:off x="355681" y="680400"/>
            <a:ext cx="3001240" cy="4628520"/>
            <a:chOff x="355681" y="680400"/>
            <a:chExt cx="3001240" cy="462852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4EFEDFEF-5104-48C2-92FB-E098FC166A0E}"/>
                </a:ext>
              </a:extLst>
            </p:cNvPr>
            <p:cNvSpPr/>
            <p:nvPr/>
          </p:nvSpPr>
          <p:spPr>
            <a:xfrm>
              <a:off x="355681" y="680400"/>
              <a:ext cx="30012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1. Картинка + заголовок</a:t>
              </a:r>
            </a:p>
            <a:p>
              <a:r>
                <a:rPr lang="en-US" dirty="0"/>
                <a:t>&gt;</a:t>
              </a:r>
              <a:r>
                <a:rPr lang="ru-RU" dirty="0"/>
                <a:t> получить клик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C20F56-03E9-4750-9A6E-54A64F4CC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662" y="1805940"/>
              <a:ext cx="2815278" cy="3502980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E4C30AF-55E9-4F82-A1EE-C1972376A228}"/>
              </a:ext>
            </a:extLst>
          </p:cNvPr>
          <p:cNvGrpSpPr/>
          <p:nvPr/>
        </p:nvGrpSpPr>
        <p:grpSpPr>
          <a:xfrm>
            <a:off x="3691452" y="680400"/>
            <a:ext cx="2709348" cy="5606100"/>
            <a:chOff x="3691452" y="680400"/>
            <a:chExt cx="2709348" cy="560610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7E23A787-CF3C-4201-AD1D-11F3B5910B86}"/>
                </a:ext>
              </a:extLst>
            </p:cNvPr>
            <p:cNvGrpSpPr/>
            <p:nvPr/>
          </p:nvGrpSpPr>
          <p:grpSpPr>
            <a:xfrm>
              <a:off x="3691452" y="1714500"/>
              <a:ext cx="2318745" cy="4572000"/>
              <a:chOff x="5052061" y="182880"/>
              <a:chExt cx="3292618" cy="6492240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A3A31D5D-A882-404F-844B-0212EF08E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2061" y="182880"/>
                <a:ext cx="3292618" cy="3360420"/>
              </a:xfrm>
              <a:prstGeom prst="rect">
                <a:avLst/>
              </a:prstGeom>
            </p:spPr>
          </p:pic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DF80565E-C496-478D-852F-B8A12FFDCB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2061" y="3543300"/>
                <a:ext cx="2190586" cy="3131820"/>
              </a:xfrm>
              <a:prstGeom prst="rect">
                <a:avLst/>
              </a:prstGeom>
            </p:spPr>
          </p:pic>
        </p:grp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DC7096F-97EE-4ED4-82D6-00E7669CE734}"/>
                </a:ext>
              </a:extLst>
            </p:cNvPr>
            <p:cNvSpPr/>
            <p:nvPr/>
          </p:nvSpPr>
          <p:spPr>
            <a:xfrm>
              <a:off x="3691452" y="680400"/>
              <a:ext cx="27093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2. Текст объявления + доп фото </a:t>
              </a:r>
              <a:r>
                <a:rPr lang="en-US" dirty="0"/>
                <a:t>&gt;</a:t>
              </a:r>
              <a:r>
                <a:rPr lang="ru-RU" dirty="0"/>
                <a:t> получить звонок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D6055F2-F9CF-4349-AEBB-EED0AB43357D}"/>
              </a:ext>
            </a:extLst>
          </p:cNvPr>
          <p:cNvGrpSpPr/>
          <p:nvPr/>
        </p:nvGrpSpPr>
        <p:grpSpPr>
          <a:xfrm>
            <a:off x="6235467" y="681965"/>
            <a:ext cx="2908533" cy="2462619"/>
            <a:chOff x="6235467" y="681965"/>
            <a:chExt cx="2908533" cy="2462619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6A175E5B-1EB7-416A-A915-C2C6B63806E4}"/>
                </a:ext>
              </a:extLst>
            </p:cNvPr>
            <p:cNvSpPr/>
            <p:nvPr/>
          </p:nvSpPr>
          <p:spPr>
            <a:xfrm>
              <a:off x="6909014" y="681965"/>
              <a:ext cx="22349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3. Разговор</a:t>
              </a:r>
            </a:p>
            <a:p>
              <a:r>
                <a:rPr lang="en-US" dirty="0"/>
                <a:t>&gt;</a:t>
              </a:r>
              <a:r>
                <a:rPr lang="ru-RU" dirty="0"/>
                <a:t> продать услугу</a:t>
              </a:r>
            </a:p>
          </p:txBody>
        </p:sp>
        <p:pic>
          <p:nvPicPr>
            <p:cNvPr id="1026" name="Picture 2" descr="Картинки по запросу Телефон">
              <a:extLst>
                <a:ext uri="{FF2B5EF4-FFF2-40B4-BE49-F238E27FC236}">
                  <a16:creationId xmlns:a16="http://schemas.microsoft.com/office/drawing/2014/main" id="{E9D01465-6460-4D94-AFAA-83725F1DE8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90"/>
            <a:stretch/>
          </p:blipFill>
          <p:spPr bwMode="auto">
            <a:xfrm>
              <a:off x="6235467" y="1517333"/>
              <a:ext cx="2571750" cy="162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91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школьная доска">
            <a:extLst>
              <a:ext uri="{FF2B5EF4-FFF2-40B4-BE49-F238E27FC236}">
                <a16:creationId xmlns:a16="http://schemas.microsoft.com/office/drawing/2014/main" id="{A719B6B8-433E-42C9-960A-ECFB09E11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989"/>
            <a:ext cx="9144000" cy="58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307933-CD5C-4E4C-8A6C-E4D300A00960}"/>
              </a:ext>
            </a:extLst>
          </p:cNvPr>
          <p:cNvSpPr/>
          <p:nvPr/>
        </p:nvSpPr>
        <p:spPr>
          <a:xfrm>
            <a:off x="2273949" y="1453014"/>
            <a:ext cx="5811959" cy="34612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  <a:buClr>
                <a:schemeClr val="bg1"/>
              </a:buClr>
            </a:pPr>
            <a:r>
              <a:rPr lang="ru-RU" sz="2400" dirty="0">
                <a:solidFill>
                  <a:schemeClr val="bg1"/>
                </a:solidFill>
                <a:latin typeface="Segoe Print" panose="02000600000000000000" pitchFamily="2" charset="0"/>
              </a:rPr>
              <a:t>ДОМАШНЕЕ ЗАДАНИЕ:</a:t>
            </a:r>
          </a:p>
          <a:p>
            <a:pPr marL="257175" indent="-257175">
              <a:lnSpc>
                <a:spcPct val="150000"/>
              </a:lnSpc>
              <a:spcAft>
                <a:spcPts val="9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</a:rPr>
              <a:t>Сделать анализ конкурентов</a:t>
            </a:r>
          </a:p>
          <a:p>
            <a:pPr marL="257175" indent="-257175">
              <a:lnSpc>
                <a:spcPct val="150000"/>
              </a:lnSpc>
              <a:spcAft>
                <a:spcPts val="9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</a:rPr>
              <a:t>Окончательно выбрать одно дело!</a:t>
            </a:r>
          </a:p>
          <a:p>
            <a:pPr marL="257175" indent="-257175">
              <a:lnSpc>
                <a:spcPct val="150000"/>
              </a:lnSpc>
              <a:spcAft>
                <a:spcPts val="9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</a:rPr>
              <a:t>Написать заголовок и длинное описание</a:t>
            </a:r>
          </a:p>
          <a:p>
            <a:pPr marL="257175" indent="-257175">
              <a:lnSpc>
                <a:spcPct val="150000"/>
              </a:lnSpc>
              <a:spcAft>
                <a:spcPts val="9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</a:rPr>
              <a:t>Назначить цену</a:t>
            </a:r>
          </a:p>
          <a:p>
            <a:pPr marL="257175" indent="-257175">
              <a:lnSpc>
                <a:spcPct val="150000"/>
              </a:lnSpc>
              <a:spcAft>
                <a:spcPts val="9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</a:rPr>
              <a:t>Прислать письмо преподавателю</a:t>
            </a:r>
          </a:p>
        </p:txBody>
      </p:sp>
    </p:spTree>
    <p:extLst>
      <p:ext uri="{BB962C8B-B14F-4D97-AF65-F5344CB8AC3E}">
        <p14:creationId xmlns:p14="http://schemas.microsoft.com/office/powerpoint/2010/main" val="32905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2806" y="1888465"/>
            <a:ext cx="7101574" cy="41313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7175" indent="-257175"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600" dirty="0"/>
              <a:t>Заголовок отличается от конкурентов, содержит поисковый запрос</a:t>
            </a:r>
          </a:p>
          <a:p>
            <a:pPr marL="257175" indent="-257175"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600" dirty="0"/>
              <a:t>Фото выделяется среди конкурентов</a:t>
            </a:r>
          </a:p>
          <a:p>
            <a:pPr marL="257175" indent="-257175"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600" dirty="0"/>
              <a:t>Цена выглядит привлекательной и честной</a:t>
            </a:r>
          </a:p>
          <a:p>
            <a:pPr marL="257175" indent="-257175"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600" dirty="0"/>
              <a:t>Готово 5-10 картинок, которые показывают качество, ассортимент, подтверждают ваши слова из описания…</a:t>
            </a:r>
          </a:p>
          <a:p>
            <a:pPr marL="257175" indent="-257175"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600" dirty="0"/>
              <a:t>Готово описание длинное до 3000 знаков</a:t>
            </a:r>
          </a:p>
          <a:p>
            <a:pPr marL="257175" indent="-257175"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600" dirty="0"/>
              <a:t>Описание и заголовок содержат поисковые запросы</a:t>
            </a:r>
          </a:p>
          <a:p>
            <a:pPr marL="257175" indent="-257175"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600" dirty="0"/>
              <a:t>Есть призывы позвонить</a:t>
            </a:r>
          </a:p>
          <a:p>
            <a:pPr marL="257175" indent="-257175"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600" dirty="0"/>
              <a:t>Цена аргументирована</a:t>
            </a:r>
          </a:p>
          <a:p>
            <a:pPr marL="257175" indent="-257175"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600" dirty="0"/>
              <a:t>В описании говорим не о себе, а о выгодах покупателя</a:t>
            </a:r>
          </a:p>
          <a:p>
            <a:pPr marL="257175" indent="-2571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ru-RU" sz="1600" dirty="0"/>
          </a:p>
          <a:p>
            <a:pPr marL="257175" indent="-2571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ru-RU" sz="1600" dirty="0"/>
          </a:p>
          <a:p>
            <a:pPr marL="257175" indent="-2571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ru-RU" sz="1600" dirty="0"/>
          </a:p>
          <a:p>
            <a:pPr marL="257175" indent="-257175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ru-RU" sz="1600" dirty="0"/>
          </a:p>
          <a:p>
            <a:pPr marL="257175" indent="-257175">
              <a:lnSpc>
                <a:spcPct val="150000"/>
              </a:lnSpc>
              <a:spcAft>
                <a:spcPts val="9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ru-RU" sz="1600" dirty="0"/>
          </a:p>
          <a:p>
            <a:pPr marL="257175" indent="-257175">
              <a:lnSpc>
                <a:spcPct val="150000"/>
              </a:lnSpc>
              <a:spcAft>
                <a:spcPts val="9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ru-RU" sz="1600" dirty="0"/>
          </a:p>
          <a:p>
            <a:pPr marL="257175" indent="-257175">
              <a:lnSpc>
                <a:spcPct val="150000"/>
              </a:lnSpc>
              <a:spcAft>
                <a:spcPts val="9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C0BF34-83B5-42CC-8007-EAE4329DFD89}"/>
              </a:ext>
            </a:extLst>
          </p:cNvPr>
          <p:cNvSpPr/>
          <p:nvPr/>
        </p:nvSpPr>
        <p:spPr>
          <a:xfrm>
            <a:off x="2216755" y="680115"/>
            <a:ext cx="6503911" cy="85261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3600" dirty="0">
                <a:solidFill>
                  <a:srgbClr val="F66315"/>
                </a:solidFill>
                <a:latin typeface="Calibri Light" panose="020F0302020204030204" pitchFamily="34" charset="0"/>
              </a:rPr>
              <a:t>Чек-лист</a:t>
            </a:r>
          </a:p>
          <a:p>
            <a:r>
              <a:rPr lang="ru-RU" sz="2400" dirty="0">
                <a:solidFill>
                  <a:srgbClr val="00305B"/>
                </a:solidFill>
                <a:latin typeface="Calibri Light" panose="020F0302020204030204" pitchFamily="34" charset="0"/>
              </a:rPr>
              <a:t>Проверяем свое объявление</a:t>
            </a:r>
          </a:p>
        </p:txBody>
      </p:sp>
      <p:pic>
        <p:nvPicPr>
          <p:cNvPr id="1026" name="Picture 2" descr="Картинки по запросу check list">
            <a:extLst>
              <a:ext uri="{FF2B5EF4-FFF2-40B4-BE49-F238E27FC236}">
                <a16:creationId xmlns:a16="http://schemas.microsoft.com/office/drawing/2014/main" id="{7CEFC58D-BB09-4AF9-BA90-8E8F3A159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r="14929"/>
          <a:stretch/>
        </p:blipFill>
        <p:spPr bwMode="auto">
          <a:xfrm>
            <a:off x="1337733" y="680115"/>
            <a:ext cx="626534" cy="8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559BB61-4922-43D2-A598-7B122F4AF17C}"/>
              </a:ext>
            </a:extLst>
          </p:cNvPr>
          <p:cNvGrpSpPr/>
          <p:nvPr/>
        </p:nvGrpSpPr>
        <p:grpSpPr>
          <a:xfrm>
            <a:off x="547236" y="644893"/>
            <a:ext cx="5557225" cy="5794408"/>
            <a:chOff x="547236" y="644893"/>
            <a:chExt cx="5557225" cy="5794408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708FDB81-D1A5-4496-A8B9-A41834E6C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66"/>
            <a:stretch/>
          </p:blipFill>
          <p:spPr>
            <a:xfrm>
              <a:off x="547236" y="644893"/>
              <a:ext cx="5557225" cy="5630779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96C33204-FAA8-4946-A54E-16E5A3B8331D}"/>
                </a:ext>
              </a:extLst>
            </p:cNvPr>
            <p:cNvSpPr/>
            <p:nvPr/>
          </p:nvSpPr>
          <p:spPr>
            <a:xfrm>
              <a:off x="4283242" y="3936733"/>
              <a:ext cx="1821219" cy="250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Выноска 1 34">
            <a:extLst>
              <a:ext uri="{FF2B5EF4-FFF2-40B4-BE49-F238E27FC236}">
                <a16:creationId xmlns:a16="http://schemas.microsoft.com/office/drawing/2014/main" id="{E93309CC-5AA2-458E-A51B-1EBEEBEB0421}"/>
              </a:ext>
            </a:extLst>
          </p:cNvPr>
          <p:cNvSpPr/>
          <p:nvPr/>
        </p:nvSpPr>
        <p:spPr bwMode="auto">
          <a:xfrm>
            <a:off x="6652727" y="225598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227703"/>
              <a:gd name="adj4" fmla="val -136561"/>
            </a:avLst>
          </a:prstGeom>
          <a:solidFill>
            <a:srgbClr val="C00000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Заголовок 50 знаков</a:t>
            </a:r>
          </a:p>
        </p:txBody>
      </p:sp>
      <p:sp>
        <p:nvSpPr>
          <p:cNvPr id="6" name="Выноска 1 34">
            <a:extLst>
              <a:ext uri="{FF2B5EF4-FFF2-40B4-BE49-F238E27FC236}">
                <a16:creationId xmlns:a16="http://schemas.microsoft.com/office/drawing/2014/main" id="{D04F1ADB-B183-40D3-988B-25DF3B8ACBCF}"/>
              </a:ext>
            </a:extLst>
          </p:cNvPr>
          <p:cNvSpPr/>
          <p:nvPr/>
        </p:nvSpPr>
        <p:spPr bwMode="auto">
          <a:xfrm>
            <a:off x="6652727" y="644893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74041"/>
              <a:gd name="adj4" fmla="val -28349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Цена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Выноска 1 34">
            <a:extLst>
              <a:ext uri="{FF2B5EF4-FFF2-40B4-BE49-F238E27FC236}">
                <a16:creationId xmlns:a16="http://schemas.microsoft.com/office/drawing/2014/main" id="{F2BB36CC-31E1-4C88-88D4-379D9D9539D1}"/>
              </a:ext>
            </a:extLst>
          </p:cNvPr>
          <p:cNvSpPr/>
          <p:nvPr/>
        </p:nvSpPr>
        <p:spPr bwMode="auto">
          <a:xfrm>
            <a:off x="6652727" y="1511167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257686"/>
              <a:gd name="adj4" fmla="val -125040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Главная фото (1 </a:t>
            </a:r>
            <a:r>
              <a:rPr lang="ru-RU" sz="1200" dirty="0" err="1">
                <a:solidFill>
                  <a:schemeClr val="bg1"/>
                </a:solidFill>
                <a:latin typeface="Arial" charset="0"/>
              </a:rPr>
              <a:t>шт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&lt; 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25 Мб)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Выноска 1 34">
            <a:extLst>
              <a:ext uri="{FF2B5EF4-FFF2-40B4-BE49-F238E27FC236}">
                <a16:creationId xmlns:a16="http://schemas.microsoft.com/office/drawing/2014/main" id="{140CD2D2-0C42-4A3B-9263-B884584555C4}"/>
              </a:ext>
            </a:extLst>
          </p:cNvPr>
          <p:cNvSpPr/>
          <p:nvPr/>
        </p:nvSpPr>
        <p:spPr bwMode="auto">
          <a:xfrm>
            <a:off x="6652727" y="2879484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Другие фото (9 </a:t>
            </a:r>
            <a:r>
              <a:rPr lang="ru-RU" sz="1200" dirty="0" err="1">
                <a:solidFill>
                  <a:schemeClr val="bg1"/>
                </a:solidFill>
                <a:latin typeface="Arial" charset="0"/>
              </a:rPr>
              <a:t>шт</a:t>
            </a:r>
            <a:r>
              <a:rPr lang="ru-RU" sz="1200" dirty="0">
                <a:solidFill>
                  <a:schemeClr val="bg1"/>
                </a:solidFill>
                <a:latin typeface="Arial" charset="0"/>
              </a:rPr>
              <a:t>)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Выноска 1 34">
            <a:extLst>
              <a:ext uri="{FF2B5EF4-FFF2-40B4-BE49-F238E27FC236}">
                <a16:creationId xmlns:a16="http://schemas.microsoft.com/office/drawing/2014/main" id="{89C111C2-CF7C-4E45-8510-2342AFBC1D3C}"/>
              </a:ext>
            </a:extLst>
          </p:cNvPr>
          <p:cNvSpPr/>
          <p:nvPr/>
        </p:nvSpPr>
        <p:spPr bwMode="auto">
          <a:xfrm>
            <a:off x="6652727" y="3460282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Город. Адрес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Выноска 1 34">
            <a:extLst>
              <a:ext uri="{FF2B5EF4-FFF2-40B4-BE49-F238E27FC236}">
                <a16:creationId xmlns:a16="http://schemas.microsoft.com/office/drawing/2014/main" id="{BEDFC49B-1B2D-4C72-B92D-3D0E7F7DE37B}"/>
              </a:ext>
            </a:extLst>
          </p:cNvPr>
          <p:cNvSpPr/>
          <p:nvPr/>
        </p:nvSpPr>
        <p:spPr bwMode="auto">
          <a:xfrm>
            <a:off x="6652727" y="3990981"/>
            <a:ext cx="2339346" cy="256820"/>
          </a:xfrm>
          <a:prstGeom prst="borderCallout1">
            <a:avLst>
              <a:gd name="adj1" fmla="val 19948"/>
              <a:gd name="adj2" fmla="val -2121"/>
              <a:gd name="adj3" fmla="val 441331"/>
              <a:gd name="adj4" fmla="val -216382"/>
            </a:avLst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Описание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9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C0AA48-170B-45AE-BB4E-3AE34D532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88"/>
          <a:stretch/>
        </p:blipFill>
        <p:spPr>
          <a:xfrm>
            <a:off x="365563" y="0"/>
            <a:ext cx="2772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6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29B7DC-C920-4165-84EA-8534A7D7D33B}"/>
              </a:ext>
            </a:extLst>
          </p:cNvPr>
          <p:cNvSpPr/>
          <p:nvPr/>
        </p:nvSpPr>
        <p:spPr>
          <a:xfrm>
            <a:off x="588538" y="1861657"/>
            <a:ext cx="814906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Указывайте в заголовке только название товара и/или его модель и важные параметры. Указание цены, слов, привлекающих внимание, контактной информации, адреса сайта или только слова «продам» нарушает правила </a:t>
            </a:r>
            <a:r>
              <a:rPr lang="ru-RU" sz="1600" dirty="0" err="1"/>
              <a:t>Avito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dirty="0"/>
              <a:t>соответствует правилам:</a:t>
            </a:r>
          </a:p>
          <a:p>
            <a:r>
              <a:rPr lang="ru-RU" sz="1600" dirty="0">
                <a:solidFill>
                  <a:srgbClr val="00B050"/>
                </a:solidFill>
              </a:rPr>
              <a:t>Диван почти новый</a:t>
            </a:r>
          </a:p>
          <a:p>
            <a:endParaRPr lang="ru-RU" sz="1600" dirty="0"/>
          </a:p>
          <a:p>
            <a:r>
              <a:rPr lang="ru-RU" sz="1600" dirty="0"/>
              <a:t>Нарушают правила: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Диван почти новый за 20000 руб. 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Диван почти новый срочно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Диван почти новый недорого 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Диван почти новый звоните </a:t>
            </a:r>
            <a:r>
              <a:rPr lang="ru-RU" sz="1600" dirty="0" err="1">
                <a:solidFill>
                  <a:srgbClr val="C00000"/>
                </a:solidFill>
              </a:rPr>
              <a:t>ХХХХХХХХХХХ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>
                <a:solidFill>
                  <a:srgbClr val="C00000"/>
                </a:solidFill>
              </a:rPr>
              <a:t>Диван почти новый site.ru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акция, дёшево, жми, «читай описание, только у меня»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Д*И*В*А*Н </a:t>
            </a:r>
          </a:p>
          <a:p>
            <a:r>
              <a:rPr lang="ru-RU" sz="1600" dirty="0">
                <a:solidFill>
                  <a:srgbClr val="C00000"/>
                </a:solidFill>
              </a:rPr>
              <a:t>Д И В А Н</a:t>
            </a:r>
          </a:p>
          <a:p>
            <a:r>
              <a:rPr lang="ru-RU" sz="1600" dirty="0"/>
              <a:t>такие объявления будут отклонены или заблокированы модератором.</a:t>
            </a:r>
          </a:p>
        </p:txBody>
      </p:sp>
      <p:pic>
        <p:nvPicPr>
          <p:cNvPr id="4" name="Picture 22" descr="remove icon">
            <a:extLst>
              <a:ext uri="{FF2B5EF4-FFF2-40B4-BE49-F238E27FC236}">
                <a16:creationId xmlns:a16="http://schemas.microsoft.com/office/drawing/2014/main" id="{13F73102-5C25-4A68-97C8-DC9099F03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8" y="831297"/>
            <a:ext cx="548666" cy="5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283264-CBB3-47BD-8FEE-364C7A189BE3}"/>
              </a:ext>
            </a:extLst>
          </p:cNvPr>
          <p:cNvSpPr/>
          <p:nvPr/>
        </p:nvSpPr>
        <p:spPr>
          <a:xfrm>
            <a:off x="1184030" y="735611"/>
            <a:ext cx="75535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Правила </a:t>
            </a:r>
            <a:r>
              <a:rPr lang="en-US" sz="2800" dirty="0"/>
              <a:t>AVITO</a:t>
            </a:r>
          </a:p>
          <a:p>
            <a:r>
              <a:rPr lang="ru-RU" sz="2800" dirty="0"/>
              <a:t>Как правильно составить название объявления?</a:t>
            </a:r>
          </a:p>
        </p:txBody>
      </p:sp>
    </p:spTree>
    <p:extLst>
      <p:ext uri="{BB962C8B-B14F-4D97-AF65-F5344CB8AC3E}">
        <p14:creationId xmlns:p14="http://schemas.microsoft.com/office/powerpoint/2010/main" val="22354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283264-CBB3-47BD-8FEE-364C7A189BE3}"/>
              </a:ext>
            </a:extLst>
          </p:cNvPr>
          <p:cNvSpPr/>
          <p:nvPr/>
        </p:nvSpPr>
        <p:spPr>
          <a:xfrm>
            <a:off x="2723661" y="594380"/>
            <a:ext cx="4724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Заголовок. Рекомендации</a:t>
            </a:r>
          </a:p>
        </p:txBody>
      </p:sp>
      <p:pic>
        <p:nvPicPr>
          <p:cNvPr id="5" name="Picture 24" descr="accept icon">
            <a:extLst>
              <a:ext uri="{FF2B5EF4-FFF2-40B4-BE49-F238E27FC236}">
                <a16:creationId xmlns:a16="http://schemas.microsoft.com/office/drawing/2014/main" id="{348572C5-8517-42B3-A026-C143C6D5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69" y="590028"/>
            <a:ext cx="527571" cy="5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75ADC6-E35F-43BD-BC4B-E3E3C464144C}"/>
              </a:ext>
            </a:extLst>
          </p:cNvPr>
          <p:cNvSpPr/>
          <p:nvPr/>
        </p:nvSpPr>
        <p:spPr>
          <a:xfrm>
            <a:off x="2227060" y="1572909"/>
            <a:ext cx="6330786" cy="13422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Выделитесь в списке пользой для покупателя!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Отвечайте на поисковый запрос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Задавайте клиенту вопрос без вопроса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B99E36-3B5A-40CF-BDA5-62E4B136E581}"/>
              </a:ext>
            </a:extLst>
          </p:cNvPr>
          <p:cNvSpPr/>
          <p:nvPr/>
        </p:nvSpPr>
        <p:spPr>
          <a:xfrm>
            <a:off x="2227060" y="3429000"/>
            <a:ext cx="3991272" cy="298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400" b="1" dirty="0">
                <a:solidFill>
                  <a:srgbClr val="239FDE"/>
                </a:solidFill>
              </a:rPr>
              <a:t>Торты на заказ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E40954-A6CC-4311-BA10-8A5E8FB1B0C9}"/>
              </a:ext>
            </a:extLst>
          </p:cNvPr>
          <p:cNvSpPr/>
          <p:nvPr/>
        </p:nvSpPr>
        <p:spPr>
          <a:xfrm>
            <a:off x="2227060" y="3884309"/>
            <a:ext cx="3991272" cy="298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400" b="1" dirty="0">
                <a:solidFill>
                  <a:srgbClr val="239FDE"/>
                </a:solidFill>
              </a:rPr>
              <a:t>Торты на заказ на день рождения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D06CA4-26A5-4269-B203-18613FCA28E7}"/>
              </a:ext>
            </a:extLst>
          </p:cNvPr>
          <p:cNvSpPr/>
          <p:nvPr/>
        </p:nvSpPr>
        <p:spPr>
          <a:xfrm>
            <a:off x="2227060" y="4339618"/>
            <a:ext cx="3991272" cy="298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400" b="1" dirty="0">
                <a:solidFill>
                  <a:srgbClr val="239FDE"/>
                </a:solidFill>
              </a:rPr>
              <a:t>Торты на заказ 2 кг для мальчика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9A6B287-980E-46C1-A87A-942282EB22AE}"/>
              </a:ext>
            </a:extLst>
          </p:cNvPr>
          <p:cNvSpPr/>
          <p:nvPr/>
        </p:nvSpPr>
        <p:spPr>
          <a:xfrm>
            <a:off x="2227060" y="4792325"/>
            <a:ext cx="3991272" cy="298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400" b="1" dirty="0">
                <a:solidFill>
                  <a:srgbClr val="239FDE"/>
                </a:solidFill>
              </a:rPr>
              <a:t>Торты на заказ удивите гостей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EF3FD71-AA1A-4ABC-A940-14BE6F10E543}"/>
              </a:ext>
            </a:extLst>
          </p:cNvPr>
          <p:cNvSpPr/>
          <p:nvPr/>
        </p:nvSpPr>
        <p:spPr>
          <a:xfrm>
            <a:off x="2227059" y="5223351"/>
            <a:ext cx="4703667" cy="298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400" b="1" dirty="0">
                <a:solidFill>
                  <a:srgbClr val="239FDE"/>
                </a:solidFill>
              </a:rPr>
              <a:t>Торты на заказ запомниться всем 3 этажа удовольствия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7F3170-4F95-4C70-9E40-98300FE676C5}"/>
              </a:ext>
            </a:extLst>
          </p:cNvPr>
          <p:cNvSpPr/>
          <p:nvPr/>
        </p:nvSpPr>
        <p:spPr>
          <a:xfrm>
            <a:off x="2227059" y="5644554"/>
            <a:ext cx="4703667" cy="298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400" b="1" dirty="0">
                <a:solidFill>
                  <a:srgbClr val="239FDE"/>
                </a:solidFill>
              </a:rPr>
              <a:t>Торт завтра утром с доставкой торты на заказ 2-5 кг.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1061466-363B-4B22-AF8E-34074E5FD2E8}"/>
              </a:ext>
            </a:extLst>
          </p:cNvPr>
          <p:cNvSpPr/>
          <p:nvPr/>
        </p:nvSpPr>
        <p:spPr>
          <a:xfrm>
            <a:off x="2227059" y="6035872"/>
            <a:ext cx="4703667" cy="298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400" b="1" dirty="0">
                <a:solidFill>
                  <a:srgbClr val="239FDE"/>
                </a:solidFill>
              </a:rPr>
              <a:t>Торты на заказ завтра утром у вас с доставкой</a:t>
            </a:r>
          </a:p>
        </p:txBody>
      </p:sp>
    </p:spTree>
    <p:extLst>
      <p:ext uri="{BB962C8B-B14F-4D97-AF65-F5344CB8AC3E}">
        <p14:creationId xmlns:p14="http://schemas.microsoft.com/office/powerpoint/2010/main" val="321441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E628C3-14B0-452A-B8E6-5796710EAAB2}"/>
              </a:ext>
            </a:extLst>
          </p:cNvPr>
          <p:cNvSpPr/>
          <p:nvPr/>
        </p:nvSpPr>
        <p:spPr>
          <a:xfrm>
            <a:off x="988848" y="1781294"/>
            <a:ext cx="2600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39FDE"/>
                </a:solidFill>
              </a:rPr>
              <a:t>Платье на девочку 5 лет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938D6B-6C1F-4C6E-9CAD-0A1890C5CFB3}"/>
              </a:ext>
            </a:extLst>
          </p:cNvPr>
          <p:cNvSpPr/>
          <p:nvPr/>
        </p:nvSpPr>
        <p:spPr>
          <a:xfrm>
            <a:off x="4679784" y="1781294"/>
            <a:ext cx="3679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39FDE"/>
                </a:solidFill>
              </a:rPr>
              <a:t>Шикарное платье на девочку 5 лет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37D3DC-402E-4F55-BE1E-7C4F29E64B87}"/>
              </a:ext>
            </a:extLst>
          </p:cNvPr>
          <p:cNvSpPr/>
          <p:nvPr/>
        </p:nvSpPr>
        <p:spPr>
          <a:xfrm>
            <a:off x="988848" y="2811780"/>
            <a:ext cx="2827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39FDE"/>
                </a:solidFill>
              </a:rPr>
              <a:t>Щенки немецкой овчарки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D00154-95BC-4D5B-8253-E810EEEA25C1}"/>
              </a:ext>
            </a:extLst>
          </p:cNvPr>
          <p:cNvSpPr/>
          <p:nvPr/>
        </p:nvSpPr>
        <p:spPr>
          <a:xfrm>
            <a:off x="4679784" y="2811780"/>
            <a:ext cx="3463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39FDE"/>
                </a:solidFill>
              </a:rPr>
              <a:t>Собака-друг: умные и милые щенки немецкой овчарки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DC54AC-C7C2-4507-B01B-A0334CDB39A2}"/>
              </a:ext>
            </a:extLst>
          </p:cNvPr>
          <p:cNvSpPr/>
          <p:nvPr/>
        </p:nvSpPr>
        <p:spPr>
          <a:xfrm>
            <a:off x="988849" y="4015547"/>
            <a:ext cx="2827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39FDE"/>
                </a:solidFill>
              </a:rPr>
              <a:t>Милые </a:t>
            </a:r>
            <a:r>
              <a:rPr lang="ru-RU" b="1" dirty="0" err="1">
                <a:solidFill>
                  <a:srgbClr val="239FDE"/>
                </a:solidFill>
              </a:rPr>
              <a:t>овчарята</a:t>
            </a:r>
            <a:r>
              <a:rPr lang="ru-RU" b="1" dirty="0">
                <a:solidFill>
                  <a:srgbClr val="239FDE"/>
                </a:solidFill>
              </a:rPr>
              <a:t> от умной </a:t>
            </a:r>
            <a:r>
              <a:rPr lang="ru-RU" b="1" dirty="0" err="1">
                <a:solidFill>
                  <a:srgbClr val="239FDE"/>
                </a:solidFill>
              </a:rPr>
              <a:t>немочки</a:t>
            </a:r>
            <a:endParaRPr lang="ru-RU" b="1" dirty="0">
              <a:solidFill>
                <a:srgbClr val="239FD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ACEE62-EB33-4DB2-9C32-CE9A8C383F29}"/>
              </a:ext>
            </a:extLst>
          </p:cNvPr>
          <p:cNvSpPr/>
          <p:nvPr/>
        </p:nvSpPr>
        <p:spPr>
          <a:xfrm>
            <a:off x="4679784" y="4015547"/>
            <a:ext cx="3463290" cy="646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39FDE"/>
                </a:solidFill>
              </a:rPr>
              <a:t>Умные и милые щенки немецкой овчарки</a:t>
            </a:r>
          </a:p>
        </p:txBody>
      </p:sp>
      <p:pic>
        <p:nvPicPr>
          <p:cNvPr id="9" name="Picture 22" descr="remove icon">
            <a:extLst>
              <a:ext uri="{FF2B5EF4-FFF2-40B4-BE49-F238E27FC236}">
                <a16:creationId xmlns:a16="http://schemas.microsoft.com/office/drawing/2014/main" id="{5C695AFB-5971-4D74-AFB8-275B2A6E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26" y="716055"/>
            <a:ext cx="808169" cy="8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accept icon">
            <a:extLst>
              <a:ext uri="{FF2B5EF4-FFF2-40B4-BE49-F238E27FC236}">
                <a16:creationId xmlns:a16="http://schemas.microsoft.com/office/drawing/2014/main" id="{DAE3651D-A84A-4C58-BBC2-B28D78E0A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49" y="716055"/>
            <a:ext cx="802666" cy="8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964D8F2-9BF4-4448-ACF0-097FE558699F}"/>
              </a:ext>
            </a:extLst>
          </p:cNvPr>
          <p:cNvCxnSpPr>
            <a:cxnSpLocks/>
          </p:cNvCxnSpPr>
          <p:nvPr/>
        </p:nvCxnSpPr>
        <p:spPr>
          <a:xfrm>
            <a:off x="4168563" y="1998420"/>
            <a:ext cx="297560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CD8806B-3984-4F59-99B5-24AC0E0181DD}"/>
              </a:ext>
            </a:extLst>
          </p:cNvPr>
          <p:cNvCxnSpPr>
            <a:cxnSpLocks/>
          </p:cNvCxnSpPr>
          <p:nvPr/>
        </p:nvCxnSpPr>
        <p:spPr>
          <a:xfrm>
            <a:off x="4168563" y="2996446"/>
            <a:ext cx="297560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2207DA9-ACC8-4D0D-B3F5-6502D01F75B8}"/>
              </a:ext>
            </a:extLst>
          </p:cNvPr>
          <p:cNvCxnSpPr>
            <a:cxnSpLocks/>
          </p:cNvCxnSpPr>
          <p:nvPr/>
        </p:nvCxnSpPr>
        <p:spPr>
          <a:xfrm>
            <a:off x="4168563" y="4200214"/>
            <a:ext cx="297560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0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1909</Words>
  <Application>Microsoft Office PowerPoint</Application>
  <PresentationFormat>Экран (4:3)</PresentationFormat>
  <Paragraphs>274</Paragraphs>
  <Slides>48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Спивак Сергей</dc:creator>
  <cp:lastModifiedBy>Спивак Сергей</cp:lastModifiedBy>
  <cp:revision>23</cp:revision>
  <dcterms:created xsi:type="dcterms:W3CDTF">2018-03-02T14:10:48Z</dcterms:created>
  <dcterms:modified xsi:type="dcterms:W3CDTF">2020-12-14T07:10:01Z</dcterms:modified>
</cp:coreProperties>
</file>